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94" r:id="rId4"/>
    <p:sldId id="257" r:id="rId5"/>
    <p:sldId id="304" r:id="rId6"/>
    <p:sldId id="259" r:id="rId7"/>
    <p:sldId id="260" r:id="rId8"/>
    <p:sldId id="261" r:id="rId9"/>
    <p:sldId id="262" r:id="rId10"/>
    <p:sldId id="277" r:id="rId11"/>
    <p:sldId id="279" r:id="rId13"/>
    <p:sldId id="280" r:id="rId14"/>
    <p:sldId id="263" r:id="rId15"/>
    <p:sldId id="281" r:id="rId16"/>
    <p:sldId id="264" r:id="rId17"/>
    <p:sldId id="283" r:id="rId18"/>
    <p:sldId id="265" r:id="rId19"/>
    <p:sldId id="282" r:id="rId20"/>
    <p:sldId id="284" r:id="rId21"/>
    <p:sldId id="267" r:id="rId22"/>
    <p:sldId id="296" r:id="rId23"/>
    <p:sldId id="269" r:id="rId24"/>
    <p:sldId id="270" r:id="rId25"/>
    <p:sldId id="271" r:id="rId26"/>
    <p:sldId id="272" r:id="rId27"/>
    <p:sldId id="285" r:id="rId28"/>
    <p:sldId id="298" r:id="rId29"/>
    <p:sldId id="299" r:id="rId30"/>
    <p:sldId id="301" r:id="rId31"/>
    <p:sldId id="27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AA572-A0CB-4E08-A41A-43E28D8B445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47567-EC05-4254-9783-429944EE8B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47567-EC05-4254-9783-429944EE8BF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47567-EC05-4254-9783-429944EE8BF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191250"/>
          </a:xfr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ZA"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Insert or Drag &amp; Drop your Photo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4000" y="5231740"/>
            <a:ext cx="4104000" cy="539345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191250"/>
          </a:xfr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ZA"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Insert or Drag &amp; Drop your Photo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4000" y="5231740"/>
            <a:ext cx="4104000" cy="539345"/>
          </a:xfrm>
          <a:solidFill>
            <a:schemeClr val="bg1"/>
          </a:solidFill>
        </p:spPr>
        <p:txBody>
          <a:bodyPr lIns="180000" anchor="ctr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677C3-ED7E-4FF8-A878-FB5885F61E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76753-6B2F-4359-BAA9-AD7AE81914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0.jpeg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microsoft.com/office/2007/relationships/media" Target="file:///C:\Users\Fujitsu\Desktop\zoom\20181218_095040.mp4" TargetMode="External"/><Relationship Id="rId1" Type="http://schemas.openxmlformats.org/officeDocument/2006/relationships/video" Target="file:///C:\Users\Fujitsu\Desktop\zoom\20181218_095040.mp4" TargetMode="Externa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microsoft.com/office/2007/relationships/media" Target="file:///C:\Users\Fujitsu\Desktop\zoom\20181218_095745.mp4" TargetMode="External"/><Relationship Id="rId1" Type="http://schemas.openxmlformats.org/officeDocument/2006/relationships/video" Target="file:///C:\Users\Fujitsu\Desktop\zoom\20181218_095745.mp4" TargetMode="Externa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microsoft.com/office/2007/relationships/media" Target="file:///C:\Users\Fujitsu\Desktop\zoom\20181220_094537.mp4" TargetMode="External"/><Relationship Id="rId1" Type="http://schemas.openxmlformats.org/officeDocument/2006/relationships/video" Target="file:///C:\Users\Fujitsu\Desktop\zoom\20181220_094537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/>
              <a:t>ИЗАЗОВИ, ТЕШКОЋЕ И СПЕЦИФИЧНОСТИ У РЕАЛИЗАЦИЈИ ОБУКЕ СКИЈАЊА </a:t>
            </a:r>
            <a:br>
              <a:rPr lang="sr-Latn-RS" sz="2000" b="1" dirty="0" smtClean="0"/>
            </a:br>
            <a:r>
              <a:rPr lang="en-US" sz="2000" b="1" dirty="0" smtClean="0"/>
              <a:t>КОД ДЕЦЕ СА СМЕТЊАМА У РАЗВОЈУ</a:t>
            </a:r>
            <a:br>
              <a:rPr lang="en-US" dirty="0" smtClean="0"/>
            </a:br>
            <a:r>
              <a:rPr lang="sr-Cyrl-RS" sz="2200" dirty="0" smtClean="0"/>
              <a:t>Рада Савић Кукољ </a:t>
            </a:r>
            <a:br>
              <a:rPr lang="sr-Cyrl-RS" sz="2200" dirty="0" smtClean="0"/>
            </a:br>
            <a:r>
              <a:rPr lang="sr-Cyrl-RS" sz="2200" dirty="0" smtClean="0"/>
              <a:t>професор физичке културе</a:t>
            </a: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172400" y="188640"/>
            <a:ext cx="971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5" descr="20181219_140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8596" y="1711349"/>
            <a:ext cx="7806808" cy="4525963"/>
          </a:xfrm>
          <a:effectLst>
            <a:reflection blurRad="6350" stA="52000" endA="300" endPos="35000" dir="5400000" sy="-100000" algn="bl" rotWithShape="0"/>
            <a:softEdge rad="127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7" y="432000"/>
            <a:ext cx="7064694" cy="695740"/>
          </a:xfrm>
        </p:spPr>
        <p:txBody>
          <a:bodyPr>
            <a:noAutofit/>
          </a:bodyPr>
          <a:lstStyle/>
          <a:p>
            <a:r>
              <a:rPr lang="en-US" sz="2000" dirty="0" smtClean="0"/>
              <a:t>И</a:t>
            </a:r>
            <a:r>
              <a:rPr lang="sr-Cyrl-RS" sz="2000" dirty="0" smtClean="0"/>
              <a:t>зазови</a:t>
            </a:r>
            <a:r>
              <a:rPr lang="en-US" sz="2000" dirty="0" smtClean="0"/>
              <a:t>, </a:t>
            </a:r>
            <a:r>
              <a:rPr lang="sr-Cyrl-RS" sz="2000" dirty="0" smtClean="0"/>
              <a:t>тешкоће</a:t>
            </a:r>
            <a:r>
              <a:rPr lang="en-US" sz="2000" dirty="0" smtClean="0"/>
              <a:t> </a:t>
            </a:r>
            <a:r>
              <a:rPr lang="sr-Cyrl-RS" sz="2000" dirty="0" smtClean="0"/>
              <a:t>и специфичности у реализацији обуке скијања код деце са сметњама у развоју</a:t>
            </a:r>
            <a:endParaRPr lang="en-US" sz="2000" dirty="0"/>
          </a:p>
        </p:txBody>
      </p:sp>
      <p:pic>
        <p:nvPicPr>
          <p:cNvPr id="7" name="ski violeta to1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540718" y="1551582"/>
            <a:ext cx="6343650" cy="47577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3805707" y="6233375"/>
            <a:ext cx="1574442" cy="4881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832" y="0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7" y="432000"/>
            <a:ext cx="6776662" cy="69574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Пример позитивног утицаја на социоемоционални развој  деце оштећеног слуха на часовима скијања</a:t>
            </a:r>
            <a:endParaRPr lang="en-US" sz="2000" dirty="0"/>
          </a:p>
        </p:txBody>
      </p:sp>
      <p:pic>
        <p:nvPicPr>
          <p:cNvPr id="7" name="ski violeta to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468710" y="1362075"/>
            <a:ext cx="6343650" cy="47577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3805707" y="6233375"/>
            <a:ext cx="1574442" cy="4881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0"/>
            <a:ext cx="1403648" cy="126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sr-Cyrl-RS" sz="2700" b="1" dirty="0" smtClean="0"/>
              <a:t>Оштећење вида</a:t>
            </a:r>
            <a:br>
              <a:rPr lang="sr-Cyrl-RS" sz="2000" dirty="0" smtClean="0"/>
            </a:br>
            <a:r>
              <a:rPr lang="sr-Latn-CS" sz="2200" dirty="0" smtClean="0"/>
              <a:t>Сметње у развоју вида испољавају се као умањена или потпуно одсутна чулна осетљивост на светлосне надражаје, која значајно омета визуелну комуникацију.</a:t>
            </a:r>
            <a:br>
              <a:rPr lang="en-US" sz="1800" dirty="0" smtClean="0"/>
            </a:br>
            <a:endParaRPr lang="en-US" sz="2000" dirty="0"/>
          </a:p>
        </p:txBody>
      </p:sp>
      <p:pic>
        <p:nvPicPr>
          <p:cNvPr id="15" name="Content Placeholder 14" descr="Picture1.jpg"/>
          <p:cNvPicPr>
            <a:picLocks noGrp="1" noChangeAspect="1"/>
          </p:cNvPicPr>
          <p:nvPr>
            <p:ph sz="half" idx="1"/>
          </p:nvPr>
        </p:nvPicPr>
        <p:blipFill>
          <a:blip r:embed="rId1" cstate="print"/>
          <a:stretch>
            <a:fillRect/>
          </a:stretch>
        </p:blipFill>
        <p:spPr>
          <a:xfrm>
            <a:off x="251520" y="1772816"/>
            <a:ext cx="4104456" cy="30289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536504" cy="420506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sr-Cyrl-RS" sz="2400" b="1" dirty="0" smtClean="0"/>
              <a:t>Карактеристике деце оштећеног вида :</a:t>
            </a:r>
            <a:endParaRPr lang="sr-Cyrl-RS" sz="2400" b="1" dirty="0" smtClean="0"/>
          </a:p>
          <a:p>
            <a:r>
              <a:rPr lang="sr-Cyrl-RS" sz="2400" dirty="0" smtClean="0">
                <a:latin typeface="+mj-lt"/>
              </a:rPr>
              <a:t>успорен и несигуран ход</a:t>
            </a:r>
            <a:endParaRPr lang="sr-Cyrl-RS" sz="2400" dirty="0" smtClean="0">
              <a:latin typeface="+mj-lt"/>
            </a:endParaRPr>
          </a:p>
          <a:p>
            <a:r>
              <a:rPr lang="sr-Cyrl-CS" sz="2400" dirty="0" smtClean="0">
                <a:latin typeface="+mj-lt"/>
              </a:rPr>
              <a:t>с</a:t>
            </a:r>
            <a:r>
              <a:rPr lang="sr-Cyrl-RS" sz="2400" dirty="0" smtClean="0">
                <a:latin typeface="+mj-lt"/>
              </a:rPr>
              <a:t>трах од непознатог простора</a:t>
            </a:r>
            <a:endParaRPr lang="sr-Cyrl-RS" sz="2400" dirty="0" smtClean="0">
              <a:latin typeface="+mj-lt"/>
            </a:endParaRPr>
          </a:p>
          <a:p>
            <a:r>
              <a:rPr lang="sr-Cyrl-RS" sz="2400" dirty="0" smtClean="0">
                <a:latin typeface="+mj-lt"/>
              </a:rPr>
              <a:t>погнута глава (</a:t>
            </a:r>
            <a:r>
              <a:rPr lang="sr-Latn-CS" sz="2400" dirty="0" smtClean="0">
                <a:latin typeface="+mj-lt"/>
              </a:rPr>
              <a:t>концентрациј</a:t>
            </a:r>
            <a:r>
              <a:rPr lang="sr-Cyrl-RS" sz="2400" dirty="0" smtClean="0">
                <a:latin typeface="+mj-lt"/>
              </a:rPr>
              <a:t>а</a:t>
            </a:r>
            <a:r>
              <a:rPr lang="sr-Latn-CS" sz="2400" dirty="0" smtClean="0">
                <a:latin typeface="+mj-lt"/>
              </a:rPr>
              <a:t> на дражи из непосредне околине</a:t>
            </a:r>
            <a:r>
              <a:rPr lang="sr-Cyrl-RS" sz="2400" dirty="0" smtClean="0">
                <a:latin typeface="+mj-lt"/>
              </a:rPr>
              <a:t>)</a:t>
            </a:r>
            <a:r>
              <a:rPr lang="sr-Latn-CS" sz="2400" dirty="0" smtClean="0">
                <a:latin typeface="+mj-lt"/>
              </a:rPr>
              <a:t> </a:t>
            </a:r>
            <a:endParaRPr lang="sr-Cyrl-RS" sz="2400" dirty="0" smtClean="0">
              <a:latin typeface="+mj-lt"/>
            </a:endParaRPr>
          </a:p>
          <a:p>
            <a:r>
              <a:rPr lang="sr-Cyrl-RS" sz="2400" dirty="0" smtClean="0">
                <a:latin typeface="+mj-lt"/>
              </a:rPr>
              <a:t>присуство стереотипних покрета јер не задовољавају своју потребу за кретањем</a:t>
            </a:r>
            <a:endParaRPr lang="sr-Cyrl-RS" sz="2400" dirty="0" smtClean="0">
              <a:latin typeface="+mj-lt"/>
            </a:endParaRPr>
          </a:p>
          <a:p>
            <a:r>
              <a:rPr lang="sr-Cyrl-RS" sz="2400" dirty="0" smtClean="0">
                <a:latin typeface="+mj-lt"/>
              </a:rPr>
              <a:t>делују уморно и незаинтересовано</a:t>
            </a:r>
            <a:endParaRPr lang="sr-Cyrl-RS" sz="2400" dirty="0" smtClean="0">
              <a:latin typeface="+mj-lt"/>
            </a:endParaRPr>
          </a:p>
          <a:p>
            <a:r>
              <a:rPr lang="sr-Cyrl-RS" sz="2400" dirty="0" smtClean="0">
                <a:latin typeface="+mj-lt"/>
              </a:rPr>
              <a:t>тешко ступају у комуникацију са својим вршњацима</a:t>
            </a:r>
            <a:endParaRPr lang="sr-Cyrl-RS" sz="2400" dirty="0" smtClean="0">
              <a:latin typeface="+mj-lt"/>
            </a:endParaRPr>
          </a:p>
          <a:p>
            <a:r>
              <a:rPr lang="sr-Cyrl-RS" sz="2400" b="1" u="sng" dirty="0" smtClean="0">
                <a:latin typeface="+mj-lt"/>
              </a:rPr>
              <a:t>Не постоји дефицит у моторном развоју, АЛИ...</a:t>
            </a:r>
            <a:endParaRPr lang="en-US" sz="2400" b="1" u="sng" dirty="0" smtClean="0">
              <a:latin typeface="+mj-lt"/>
            </a:endParaRP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5445224"/>
            <a:ext cx="720080" cy="112785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843528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Специфичности рада са децом оштећеног вида </a:t>
            </a:r>
            <a:b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часовима скијања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r-Cyrl-CS" sz="2000" dirty="0" smtClean="0"/>
              <a:t>у групи први иза  инструктора</a:t>
            </a:r>
            <a:endParaRPr lang="sr-Cyrl-CS" sz="2000" dirty="0" smtClean="0"/>
          </a:p>
          <a:p>
            <a:r>
              <a:rPr lang="sr-Cyrl-CS" sz="2000" dirty="0" smtClean="0"/>
              <a:t>говорити гласно, јер се вид компензује понајвише слухом</a:t>
            </a:r>
            <a:endParaRPr lang="sr-Cyrl-CS" sz="2000" dirty="0" smtClean="0"/>
          </a:p>
          <a:p>
            <a:r>
              <a:rPr lang="sr-Cyrl-CS" sz="2000" dirty="0" smtClean="0"/>
              <a:t> упутстава треба да буду конкретна, прецизна и кратка </a:t>
            </a:r>
            <a:endParaRPr lang="sr-Cyrl-CS" sz="2000" dirty="0" smtClean="0"/>
          </a:p>
          <a:p>
            <a:pPr>
              <a:buNone/>
            </a:pPr>
            <a:r>
              <a:rPr lang="sr-Cyrl-CS" sz="2000" dirty="0" smtClean="0"/>
              <a:t>      ( испред тебе, иза тебе...)</a:t>
            </a:r>
            <a:endParaRPr lang="sr-Cyrl-CS" sz="2000" dirty="0" smtClean="0"/>
          </a:p>
          <a:p>
            <a:r>
              <a:rPr lang="sr-Cyrl-CS" sz="2000" dirty="0" smtClean="0"/>
              <a:t>стално причати ( потврђивати их, именовати и бодрити)</a:t>
            </a:r>
            <a:endParaRPr lang="sr-Cyrl-CS" sz="2000" dirty="0" smtClean="0"/>
          </a:p>
          <a:p>
            <a:r>
              <a:rPr lang="sr-Cyrl-CS" sz="2000" dirty="0" smtClean="0"/>
              <a:t>додир и слух замењују вид</a:t>
            </a:r>
            <a:endParaRPr lang="sr-Cyrl-CS" sz="2000" dirty="0" smtClean="0"/>
          </a:p>
          <a:p>
            <a:r>
              <a:rPr lang="sr-Cyrl-CS" sz="2000" dirty="0" smtClean="0"/>
              <a:t>први тањир, обавезно идите са њим</a:t>
            </a:r>
            <a:endParaRPr lang="sr-Cyrl-CS" sz="2000" dirty="0" smtClean="0"/>
          </a:p>
          <a:p>
            <a:r>
              <a:rPr lang="sr-Cyrl-CS" sz="2000" dirty="0" smtClean="0"/>
              <a:t>дете оштећеног вида научиће да скија, само му дајте времена и доста вербалне подршке</a:t>
            </a:r>
            <a:endParaRPr lang="sr-Cyrl-CS" sz="2000" dirty="0" smtClean="0"/>
          </a:p>
          <a:p>
            <a:endParaRPr lang="en-US" sz="2000" dirty="0"/>
          </a:p>
        </p:txBody>
      </p:sp>
      <p:pic>
        <p:nvPicPr>
          <p:cNvPr id="8" name="Content Placeholder 7" descr="image-0-02-05-20c01fca2f3a902c220d743a2f369b45908e15f4100f3ec34220389e09e36ff0-V.jpg"/>
          <p:cNvPicPr>
            <a:picLocks noGrp="1" noChangeAspect="1"/>
          </p:cNvPicPr>
          <p:nvPr>
            <p:ph sz="half" idx="1"/>
          </p:nvPr>
        </p:nvPicPr>
        <p:blipFill>
          <a:blip r:embed="rId1" cstate="print"/>
          <a:stretch>
            <a:fillRect/>
          </a:stretch>
        </p:blipFill>
        <p:spPr>
          <a:xfrm>
            <a:off x="323528" y="1700808"/>
            <a:ext cx="4104455" cy="4104455"/>
          </a:xfr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5588033"/>
            <a:ext cx="1187624" cy="126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800" b="1" dirty="0" smtClean="0"/>
              <a:t>Деца са поремећајем сензорне интеграције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000" u="sng" dirty="0" smtClean="0"/>
              <a:t>Сензорна интеграција </a:t>
            </a:r>
            <a:r>
              <a:rPr lang="sr-Cyrl-RS" sz="2000" dirty="0" smtClean="0"/>
              <a:t>представља неуролошке процесе организовања сензорних дражи који долазе из тела и околине како би се сврсисходно користили.</a:t>
            </a:r>
            <a:endParaRPr lang="sr-Cyrl-RS" sz="2000" dirty="0" smtClean="0"/>
          </a:p>
          <a:p>
            <a:r>
              <a:rPr lang="sr-Cyrl-RS" sz="2000" dirty="0" smtClean="0"/>
              <a:t>Поремећај сензорне интеграције огледа се у повишеној или сниженој осетљивости (хиперсензитивни, хипосензитивни)</a:t>
            </a:r>
            <a:endParaRPr lang="sr-Cyrl-RS" sz="2000" dirty="0" smtClean="0"/>
          </a:p>
          <a:p>
            <a:r>
              <a:rPr lang="sr-Cyrl-RS" sz="2000" dirty="0" smtClean="0"/>
              <a:t>Погађа све чулне системе </a:t>
            </a:r>
            <a:endParaRPr lang="sr-Cyrl-RS" sz="2000" dirty="0" smtClean="0"/>
          </a:p>
          <a:p>
            <a:pPr marL="457200" indent="-457200">
              <a:buFont typeface="+mj-lt"/>
              <a:buAutoNum type="alphaLcParenR"/>
            </a:pPr>
            <a:r>
              <a:rPr lang="sr-Cyrl-CS" sz="2000" dirty="0" smtClean="0"/>
              <a:t>т</a:t>
            </a:r>
            <a:r>
              <a:rPr lang="sr-Cyrl-RS" sz="2000" dirty="0" smtClean="0"/>
              <a:t>актилни (преосетљиви, неосетљиви)</a:t>
            </a:r>
            <a:endParaRPr lang="sr-Cyrl-RS" sz="2000" dirty="0" smtClean="0"/>
          </a:p>
          <a:p>
            <a:pPr marL="457200" indent="-457200">
              <a:buFont typeface="+mj-lt"/>
              <a:buAutoNum type="alphaLcParenR"/>
            </a:pPr>
            <a:r>
              <a:rPr lang="sr-Cyrl-CS" sz="2000" dirty="0" smtClean="0"/>
              <a:t>в</a:t>
            </a:r>
            <a:r>
              <a:rPr lang="sr-Cyrl-RS" sz="2000" dirty="0" smtClean="0"/>
              <a:t>естибуларни (преосетљиви, неосетљиви)</a:t>
            </a:r>
            <a:endParaRPr lang="sr-Cyrl-RS" sz="2000" dirty="0" smtClean="0"/>
          </a:p>
          <a:p>
            <a:pPr marL="457200" indent="-457200">
              <a:buFont typeface="+mj-lt"/>
              <a:buAutoNum type="alphaLcParenR"/>
            </a:pPr>
            <a:r>
              <a:rPr lang="sr-Cyrl-RS" sz="2000" dirty="0" smtClean="0"/>
              <a:t>проприоцептивни (преосетљиви, неосетљиви)</a:t>
            </a:r>
            <a:endParaRPr lang="sr-Cyrl-RS" sz="2000" dirty="0" smtClean="0"/>
          </a:p>
          <a:p>
            <a:endParaRPr lang="sr-Cyrl-RS" sz="2000" dirty="0" smtClean="0"/>
          </a:p>
          <a:p>
            <a:pPr>
              <a:buNone/>
            </a:pPr>
            <a:r>
              <a:rPr lang="sr-Cyrl-RS" sz="2000" b="1" u="sng" dirty="0" smtClean="0"/>
              <a:t>Не постоји дефицит у моторном развоју, АЛИ...</a:t>
            </a:r>
            <a:endParaRPr lang="en-US" sz="2000" b="1" u="sng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732240" y="4149080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843528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Специфичности рада са децом са поремећајем</a:t>
            </a:r>
            <a:b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сензорне интеграције на часовима скијања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CS" sz="2000" u="sng" dirty="0" smtClean="0"/>
              <a:t>П</a:t>
            </a:r>
            <a:r>
              <a:rPr lang="sr-Cyrl-RS" sz="2000" u="sng" dirty="0" smtClean="0"/>
              <a:t>реосетљива деца</a:t>
            </a:r>
            <a:endParaRPr lang="sr-Cyrl-RS" sz="2000" u="sng" dirty="0" smtClean="0"/>
          </a:p>
          <a:p>
            <a:r>
              <a:rPr lang="sr-Cyrl-CS" sz="2000" dirty="0" smtClean="0"/>
              <a:t>нормализација нивоа побуђености – разговор, кренути лагано</a:t>
            </a:r>
            <a:endParaRPr lang="sr-Cyrl-CS" sz="2000" dirty="0" smtClean="0"/>
          </a:p>
          <a:p>
            <a:r>
              <a:rPr lang="sr-Cyrl-CS" sz="2000" dirty="0" smtClean="0"/>
              <a:t>предвидивост</a:t>
            </a:r>
            <a:endParaRPr lang="sr-Cyrl-CS" sz="2000" dirty="0" smtClean="0"/>
          </a:p>
          <a:p>
            <a:r>
              <a:rPr lang="sr-Cyrl-CS" sz="2000" dirty="0" smtClean="0"/>
              <a:t>остати миран</a:t>
            </a:r>
            <a:endParaRPr lang="sr-Cyrl-CS" sz="2000" dirty="0" smtClean="0"/>
          </a:p>
          <a:p>
            <a:r>
              <a:rPr lang="sr-Cyrl-CS" sz="2000" dirty="0" smtClean="0"/>
              <a:t>у јавности бити посебно предвидив</a:t>
            </a:r>
            <a:endParaRPr lang="sr-Cyrl-CS" sz="2000" dirty="0" smtClean="0"/>
          </a:p>
          <a:p>
            <a:r>
              <a:rPr lang="sr-Cyrl-CS" sz="2000" dirty="0" smtClean="0"/>
              <a:t>поступно излагање задацима</a:t>
            </a:r>
            <a:endParaRPr lang="sr-Cyrl-CS" sz="2000" dirty="0" smtClean="0"/>
          </a:p>
          <a:p>
            <a:r>
              <a:rPr lang="sr-Cyrl-CS" sz="2000" dirty="0" smtClean="0"/>
              <a:t>не воле физички контакт</a:t>
            </a:r>
            <a:endParaRPr lang="sr-Cyrl-CS" sz="2000" dirty="0" smtClean="0"/>
          </a:p>
          <a:p>
            <a:endParaRPr lang="en-US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236296" y="5301208"/>
            <a:ext cx="1403648" cy="126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r-Cyrl-RS" sz="2000" u="sng" dirty="0" smtClean="0"/>
              <a:t>Неосетљива деца</a:t>
            </a:r>
            <a:endParaRPr lang="sr-Cyrl-RS" sz="2000" u="sng" dirty="0" smtClean="0"/>
          </a:p>
          <a:p>
            <a:r>
              <a:rPr lang="sr-Cyrl-CS" sz="2000" dirty="0" smtClean="0"/>
              <a:t>н</a:t>
            </a:r>
            <a:r>
              <a:rPr lang="sr-Cyrl-RS" sz="2000" dirty="0" smtClean="0"/>
              <a:t>ормализација нивоа побуђености – “раздрмати их”</a:t>
            </a:r>
            <a:endParaRPr lang="sr-Cyrl-RS" sz="2000" dirty="0" smtClean="0"/>
          </a:p>
          <a:p>
            <a:r>
              <a:rPr lang="sr-Cyrl-CS" sz="2000" dirty="0" smtClean="0"/>
              <a:t>к</a:t>
            </a:r>
            <a:r>
              <a:rPr lang="sr-Cyrl-RS" sz="2000" dirty="0" smtClean="0"/>
              <a:t>ористити брзе и интензивне сензорне дражи – тактилне, вестибуларне и проприоцептивне</a:t>
            </a:r>
            <a:endParaRPr lang="sr-Cyrl-RS" sz="2000" dirty="0" smtClean="0"/>
          </a:p>
          <a:p>
            <a:r>
              <a:rPr lang="sr-Cyrl-CS" sz="2000" dirty="0" smtClean="0"/>
              <a:t>у</a:t>
            </a:r>
            <a:r>
              <a:rPr lang="sr-Cyrl-RS" sz="2000" dirty="0" smtClean="0"/>
              <a:t> процесу обучавања обавезно користити физички контакт</a:t>
            </a:r>
            <a:endParaRPr lang="sr-Cyrl-RS" sz="2000" dirty="0" smtClean="0"/>
          </a:p>
          <a:p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100" b="1" dirty="0" err="1" smtClean="0"/>
              <a:t>Соматске</a:t>
            </a:r>
            <a:r>
              <a:rPr lang="en-US" sz="3100" b="1" dirty="0" smtClean="0"/>
              <a:t> ( </a:t>
            </a:r>
            <a:r>
              <a:rPr lang="en-US" sz="3100" b="1" dirty="0" err="1" smtClean="0"/>
              <a:t>телесне</a:t>
            </a:r>
            <a:r>
              <a:rPr lang="en-US" sz="3100" b="1" dirty="0" smtClean="0"/>
              <a:t>, </a:t>
            </a:r>
            <a:r>
              <a:rPr lang="en-US" sz="3100" b="1" dirty="0" err="1" smtClean="0"/>
              <a:t>физичке</a:t>
            </a:r>
            <a:r>
              <a:rPr lang="en-US" sz="3100" b="1" dirty="0" smtClean="0"/>
              <a:t> ) </a:t>
            </a:r>
            <a:r>
              <a:rPr lang="en-US" sz="3100" b="1" dirty="0" err="1" smtClean="0"/>
              <a:t>сметње</a:t>
            </a:r>
            <a:r>
              <a:rPr lang="en-US" sz="3100" b="1" dirty="0" smtClean="0"/>
              <a:t> </a:t>
            </a:r>
            <a:r>
              <a:rPr lang="en-US" sz="3100" dirty="0" smtClean="0"/>
              <a:t>– </a:t>
            </a:r>
            <a:r>
              <a:rPr lang="en-US" sz="3100" dirty="0" err="1" smtClean="0"/>
              <a:t>оштећење</a:t>
            </a:r>
            <a:r>
              <a:rPr lang="en-US" sz="3100" dirty="0" smtClean="0"/>
              <a:t> </a:t>
            </a:r>
            <a:r>
              <a:rPr lang="en-US" sz="3100" dirty="0" err="1" smtClean="0"/>
              <a:t>моторног</a:t>
            </a:r>
            <a:r>
              <a:rPr lang="en-US" sz="3100" dirty="0" smtClean="0"/>
              <a:t> (</a:t>
            </a:r>
            <a:r>
              <a:rPr lang="sr-Cyrl-RS" sz="3100" dirty="0" smtClean="0"/>
              <a:t>мишићно-</a:t>
            </a:r>
            <a:r>
              <a:rPr lang="en-US" sz="3100" dirty="0" err="1" smtClean="0"/>
              <a:t>коштано-зглобног</a:t>
            </a:r>
            <a:r>
              <a:rPr lang="sr-Cyrl-RS" sz="3100" dirty="0" smtClean="0"/>
              <a:t>)</a:t>
            </a:r>
            <a:r>
              <a:rPr lang="en-US" sz="3100" dirty="0" smtClean="0"/>
              <a:t> </a:t>
            </a:r>
            <a:r>
              <a:rPr lang="en-US" sz="3100" dirty="0" err="1" smtClean="0"/>
              <a:t>система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301209"/>
            <a:ext cx="4618856" cy="648072"/>
          </a:xfrm>
        </p:spPr>
        <p:txBody>
          <a:bodyPr>
            <a:noAutofit/>
          </a:bodyPr>
          <a:lstStyle/>
          <a:p>
            <a:r>
              <a:rPr lang="sr-Cyrl-RS" sz="2000" u="sng" dirty="0" smtClean="0"/>
              <a:t>Постоји дефицит у моторном развоју!</a:t>
            </a:r>
            <a:endParaRPr lang="en-US" sz="2000" u="sng" dirty="0"/>
          </a:p>
        </p:txBody>
      </p:sp>
      <p:pic>
        <p:nvPicPr>
          <p:cNvPr id="7" name="Content Placeholder 6" descr="20180216_104557.jpg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467544" y="1628800"/>
            <a:ext cx="4040188" cy="324036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Cyrl-RS" dirty="0" smtClean="0"/>
              <a:t>Церебрална парализа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r-Cyrl-CS" sz="2000" dirty="0" smtClean="0"/>
              <a:t>П</a:t>
            </a:r>
            <a:r>
              <a:rPr lang="sr-Cyrl-RS" sz="2000" dirty="0" smtClean="0"/>
              <a:t>оремећај кретања чији је узрок рано оштећење мозга</a:t>
            </a:r>
            <a:endParaRPr lang="sr-Cyrl-RS" sz="2000" dirty="0" smtClean="0"/>
          </a:p>
          <a:p>
            <a:r>
              <a:rPr lang="sr-Cyrl-RS" sz="2000" dirty="0" smtClean="0"/>
              <a:t>Разни облици: тетрапареза, хемипареза,дипареза, атаксија...</a:t>
            </a:r>
            <a:endParaRPr lang="sr-Cyrl-RS" sz="2000" dirty="0" smtClean="0"/>
          </a:p>
          <a:p>
            <a:r>
              <a:rPr lang="sr-Cyrl-RS" sz="2000" dirty="0" smtClean="0"/>
              <a:t>Интелектуалне способности очуване (“ заробљени у свом телу”)</a:t>
            </a:r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941168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Специфичности рада са децом са</a:t>
            </a:r>
            <a:b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соматским оштећењима на часовима скијања</a:t>
            </a:r>
            <a:endParaRPr lang="en-US" sz="2800" dirty="0"/>
          </a:p>
        </p:txBody>
      </p:sp>
      <p:pic>
        <p:nvPicPr>
          <p:cNvPr id="8" name="Content Placeholder 7" descr="20180216_111044.jpg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323528" y="2276872"/>
            <a:ext cx="4040188" cy="3888432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r-Cyrl-CS" sz="2000" dirty="0" smtClean="0"/>
              <a:t>о</a:t>
            </a:r>
            <a:r>
              <a:rPr lang="sr-Cyrl-RS" sz="2000" dirty="0" smtClean="0"/>
              <a:t>могућити да буде први иза инструктора</a:t>
            </a:r>
            <a:endParaRPr lang="sr-Cyrl-RS" sz="2000" dirty="0" smtClean="0"/>
          </a:p>
          <a:p>
            <a:r>
              <a:rPr lang="sr-Cyrl-CS" sz="2000" dirty="0" smtClean="0"/>
              <a:t>б</a:t>
            </a:r>
            <a:r>
              <a:rPr lang="sr-Cyrl-RS" sz="2000" dirty="0" smtClean="0"/>
              <a:t>ити свесни дететових моторичких могућности</a:t>
            </a:r>
            <a:endParaRPr lang="sr-Cyrl-RS" sz="2000" dirty="0" smtClean="0"/>
          </a:p>
          <a:p>
            <a:r>
              <a:rPr lang="sr-Cyrl-CS" sz="2000" dirty="0" smtClean="0"/>
              <a:t>у</a:t>
            </a:r>
            <a:r>
              <a:rPr lang="sr-Cyrl-RS" sz="2000" dirty="0" smtClean="0"/>
              <a:t>складити захтеве и могућности детета</a:t>
            </a:r>
            <a:endParaRPr lang="sr-Cyrl-RS" sz="2000" dirty="0" smtClean="0"/>
          </a:p>
          <a:p>
            <a:r>
              <a:rPr lang="sr-Cyrl-CS" sz="2000" dirty="0" smtClean="0"/>
              <a:t>о</a:t>
            </a:r>
            <a:r>
              <a:rPr lang="sr-Cyrl-RS" sz="2000" dirty="0" smtClean="0"/>
              <a:t>безбедити могућност вежбања и понављања</a:t>
            </a:r>
            <a:endParaRPr lang="sr-Cyrl-RS" sz="2000" dirty="0" smtClean="0"/>
          </a:p>
          <a:p>
            <a:r>
              <a:rPr lang="sr-Cyrl-CS" sz="2000" dirty="0" smtClean="0"/>
              <a:t>б</a:t>
            </a:r>
            <a:r>
              <a:rPr lang="sr-Cyrl-RS" sz="2000" dirty="0" smtClean="0"/>
              <a:t>одрити и охрабривати дете</a:t>
            </a:r>
            <a:endParaRPr lang="sr-Cyrl-RS" sz="2000" dirty="0" smtClean="0"/>
          </a:p>
          <a:p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489848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sr-Cyrl-RS" sz="3100" b="1" dirty="0" smtClean="0"/>
              <a:t>Интелектуалне </a:t>
            </a:r>
            <a:r>
              <a:rPr lang="en-US" sz="3100" b="1" dirty="0" err="1" smtClean="0"/>
              <a:t>сметње</a:t>
            </a:r>
            <a:r>
              <a:rPr lang="en-US" sz="3100" b="1" dirty="0" smtClean="0"/>
              <a:t> </a:t>
            </a:r>
            <a:r>
              <a:rPr lang="en-US" sz="3100" dirty="0" smtClean="0"/>
              <a:t>– </a:t>
            </a:r>
            <a:r>
              <a:rPr lang="sr-Cyrl-RS" sz="3100" dirty="0" smtClean="0"/>
              <a:t>немогућност напредовања у интелектуалним способностима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301209"/>
            <a:ext cx="4618856" cy="648072"/>
          </a:xfrm>
        </p:spPr>
        <p:txBody>
          <a:bodyPr>
            <a:noAutofit/>
          </a:bodyPr>
          <a:lstStyle/>
          <a:p>
            <a:r>
              <a:rPr lang="sr-Cyrl-RS" sz="2000" u="sng" dirty="0" smtClean="0"/>
              <a:t>Дефицит у моторном развоју није примаран!</a:t>
            </a:r>
            <a:endParaRPr lang="en-US" sz="2000" u="sng" dirty="0"/>
          </a:p>
        </p:txBody>
      </p:sp>
      <p:pic>
        <p:nvPicPr>
          <p:cNvPr id="7" name="Content Placeholder 6" descr="20180216_104557.jpg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467544" y="1733909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2520280"/>
          </a:xfrm>
        </p:spPr>
        <p:txBody>
          <a:bodyPr>
            <a:normAutofit lnSpcReduction="10000"/>
          </a:bodyPr>
          <a:lstStyle/>
          <a:p>
            <a:r>
              <a:rPr lang="sr-Cyrl-RS" sz="2000" b="0" u="sng" dirty="0" smtClean="0"/>
              <a:t>Карактеристике деце са интелектуалним сметњама:</a:t>
            </a:r>
            <a:endParaRPr lang="sr-Cyrl-RS" sz="2000" b="0" u="sng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r-Cyrl-CS" sz="2000" b="0" dirty="0" smtClean="0"/>
              <a:t> т</a:t>
            </a:r>
            <a:r>
              <a:rPr lang="sr-Cyrl-RS" sz="2000" b="0" dirty="0" smtClean="0"/>
              <a:t>ешкоће у учењу</a:t>
            </a:r>
            <a:endParaRPr lang="sr-Cyrl-RS" sz="20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r-Cyrl-CS" sz="2000" b="0" dirty="0" smtClean="0"/>
              <a:t> а</a:t>
            </a:r>
            <a:r>
              <a:rPr lang="sr-Cyrl-RS" sz="2000" b="0" dirty="0" smtClean="0"/>
              <a:t>даптивно понашање</a:t>
            </a:r>
            <a:endParaRPr lang="sr-Cyrl-RS" sz="20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r-Cyrl-CS" sz="2000" b="0" dirty="0" smtClean="0"/>
              <a:t> с</a:t>
            </a:r>
            <a:r>
              <a:rPr lang="sr-Cyrl-RS" sz="2000" b="0" dirty="0" smtClean="0"/>
              <a:t>налажење у новим ситуацијама</a:t>
            </a:r>
            <a:endParaRPr lang="sr-Cyrl-RS" sz="20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r-Cyrl-RS" sz="2000" b="0" dirty="0" smtClean="0"/>
              <a:t> слаба комуникација</a:t>
            </a:r>
            <a:endParaRPr lang="sr-Cyrl-RS" sz="2000" b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r-Cyrl-CS" sz="2000" b="0" dirty="0" smtClean="0"/>
              <a:t> с</a:t>
            </a:r>
            <a:r>
              <a:rPr lang="sr-Cyrl-RS" sz="2000" b="0" dirty="0" smtClean="0"/>
              <a:t>лабе социјалне вештине</a:t>
            </a:r>
            <a:endParaRPr lang="sr-Cyrl-RS" sz="2000" b="0" dirty="0" smtClean="0"/>
          </a:p>
          <a:p>
            <a:endParaRPr lang="en-US" sz="200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4077072"/>
            <a:ext cx="4041775" cy="204909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sr-Cyrl-RS" sz="2000" u="sng" dirty="0" smtClean="0"/>
              <a:t>Најчешћи облици интелектуалних сметњи:</a:t>
            </a:r>
            <a:endParaRPr lang="sr-Cyrl-RS" sz="2000" u="sng" dirty="0" smtClean="0"/>
          </a:p>
          <a:p>
            <a:r>
              <a:rPr lang="sr-Cyrl-RS" sz="2000" dirty="0" smtClean="0"/>
              <a:t>Аутизам</a:t>
            </a:r>
            <a:endParaRPr lang="sr-Cyrl-RS" sz="2000" dirty="0" smtClean="0"/>
          </a:p>
          <a:p>
            <a:r>
              <a:rPr lang="sr-Cyrl-RS" sz="2000" dirty="0" smtClean="0"/>
              <a:t>Поремећај пажње са хиперкинетским синдром - АДХД</a:t>
            </a:r>
            <a:endParaRPr lang="sr-Cyrl-RS" sz="2000" dirty="0" smtClean="0"/>
          </a:p>
          <a:p>
            <a:r>
              <a:rPr lang="sr-Cyrl-RS" sz="2000" dirty="0" smtClean="0"/>
              <a:t>Даунов синдром...</a:t>
            </a:r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836712"/>
            <a:ext cx="12596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Сложен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развојни поремећај који се испољава до 3. године живота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3979572" y="6194739"/>
            <a:ext cx="1371600" cy="52673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 txBox="1"/>
          <p:nvPr/>
        </p:nvSpPr>
        <p:spPr>
          <a:xfrm>
            <a:off x="5047488" y="1806775"/>
            <a:ext cx="3626433" cy="332488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sr-Cyrl-R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4811510" cy="3207673"/>
          </a:xfrm>
          <a:prstGeom prst="rect">
            <a:avLst/>
          </a:prstGeom>
        </p:spPr>
      </p:pic>
      <p:sp>
        <p:nvSpPr>
          <p:cNvPr id="10" name="Text Placeholder 2"/>
          <p:cNvSpPr txBox="1"/>
          <p:nvPr/>
        </p:nvSpPr>
        <p:spPr>
          <a:xfrm>
            <a:off x="5004048" y="1484784"/>
            <a:ext cx="3848747" cy="475252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b="1" dirty="0" smtClean="0"/>
              <a:t>Три главна обележја</a:t>
            </a:r>
            <a:endParaRPr lang="sr-Cyrl-RS" sz="2000" b="1" dirty="0" smtClean="0"/>
          </a:p>
          <a:p>
            <a:pPr marL="619125" lvl="1" indent="-342900">
              <a:buFont typeface="+mj-lt"/>
              <a:buAutoNum type="arabicPeriod"/>
            </a:pPr>
            <a:r>
              <a:rPr lang="sr-Cyrl-RS" b="1" dirty="0" smtClean="0"/>
              <a:t>Проблеми у комуникацији</a:t>
            </a:r>
            <a:endParaRPr lang="sr-Cyrl-RS" b="1" dirty="0" smtClean="0"/>
          </a:p>
          <a:p>
            <a:pPr marL="619125" lvl="1" indent="-342900">
              <a:buFont typeface="+mj-lt"/>
              <a:buAutoNum type="arabicPeriod"/>
            </a:pPr>
            <a:r>
              <a:rPr lang="sr-Cyrl-RS" b="1" dirty="0" smtClean="0"/>
              <a:t>Проблеми у социјалним односима</a:t>
            </a:r>
            <a:endParaRPr lang="sr-Cyrl-RS" b="1" dirty="0" smtClean="0"/>
          </a:p>
          <a:p>
            <a:pPr marL="619125" lvl="1" indent="-342900">
              <a:buFont typeface="+mj-lt"/>
              <a:buAutoNum type="arabicPeriod"/>
            </a:pPr>
            <a:r>
              <a:rPr lang="sr-Cyrl-RS" b="1" dirty="0" smtClean="0"/>
              <a:t>Стереотипни облици понашања</a:t>
            </a:r>
            <a:endParaRPr lang="sr-Cyrl-RS" b="1" dirty="0" smtClean="0"/>
          </a:p>
          <a:p>
            <a:pPr marL="276225" lvl="1" indent="0">
              <a:buNone/>
            </a:pPr>
            <a:endParaRPr lang="sr-Cyrl-RS" b="1" dirty="0" smtClean="0"/>
          </a:p>
          <a:p>
            <a:pPr marL="276225" lvl="1" indent="0">
              <a:buNone/>
            </a:pPr>
            <a:r>
              <a:rPr lang="sr-Cyrl-RS" b="1" u="sng" dirty="0" smtClean="0"/>
              <a:t>Прогноза зависи од: </a:t>
            </a:r>
            <a:endParaRPr lang="sr-Cyrl-RS" b="1" u="sng" dirty="0" smtClean="0"/>
          </a:p>
          <a:p>
            <a:pPr marL="276225" lvl="1" indent="0">
              <a:buFontTx/>
              <a:buChar char="-"/>
            </a:pPr>
            <a:r>
              <a:rPr lang="sr-Cyrl-C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зражености поремећаја</a:t>
            </a: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6225" lvl="1" indent="0">
              <a:buFontTx/>
              <a:buChar char="-"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Нивоа интелектуалног развоја, развијености говора, придружених сметњи</a:t>
            </a: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6225" lvl="1" indent="0">
              <a:buNone/>
            </a:pP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-Реакција средине:правовремена дијагноза и адекватна интервенција побољшавају исходе</a:t>
            </a:r>
            <a:endParaRPr lang="sr-Cyrl-RS" b="1" dirty="0" smtClean="0"/>
          </a:p>
          <a:p>
            <a:pPr marL="276225" lvl="1" indent="0">
              <a:buNone/>
            </a:pPr>
            <a:endParaRPr lang="sr-Cyrl-R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836712"/>
            <a:ext cx="11156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xplosion 1 6"/>
          <p:cNvSpPr>
            <a:spLocks noChangeArrowheads="1"/>
          </p:cNvSpPr>
          <p:nvPr/>
        </p:nvSpPr>
        <p:spPr bwMode="auto">
          <a:xfrm>
            <a:off x="0" y="0"/>
            <a:ext cx="1962150" cy="2362200"/>
          </a:xfrm>
          <a:prstGeom prst="irregularSeal1">
            <a:avLst/>
          </a:prstGeom>
          <a:solidFill>
            <a:schemeClr val="accent1"/>
          </a:solidFill>
          <a:ln w="9525" algn="ctr">
            <a:solidFill>
              <a:schemeClr val="accent1"/>
            </a:solidFill>
            <a:rou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0" y="836712"/>
            <a:ext cx="183569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1 </a:t>
            </a:r>
            <a:r>
              <a:rPr lang="sr-Cyrl-RS" sz="1400" b="1" dirty="0" smtClean="0">
                <a:solidFill>
                  <a:srgbClr val="FFFF00"/>
                </a:solidFill>
              </a:rPr>
              <a:t>од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>
                <a:solidFill>
                  <a:srgbClr val="FFFF00"/>
                </a:solidFill>
              </a:rPr>
              <a:t>68 </a:t>
            </a:r>
            <a:r>
              <a:rPr lang="sr-Cyrl-RS" sz="1400" b="1" dirty="0" smtClean="0">
                <a:solidFill>
                  <a:srgbClr val="FFFF00"/>
                </a:solidFill>
              </a:rPr>
              <a:t>деце</a:t>
            </a:r>
            <a:endParaRPr lang="en-US" sz="1400" b="1" dirty="0">
              <a:solidFill>
                <a:srgbClr val="FFFF00"/>
              </a:solidFill>
            </a:endParaRP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1 </a:t>
            </a:r>
            <a:r>
              <a:rPr lang="sr-Cyrl-RS" sz="1400" b="1" dirty="0" smtClean="0">
                <a:solidFill>
                  <a:srgbClr val="FFFF00"/>
                </a:solidFill>
              </a:rPr>
              <a:t>од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>
                <a:solidFill>
                  <a:srgbClr val="FFFF00"/>
                </a:solidFill>
              </a:rPr>
              <a:t>42 </a:t>
            </a:r>
            <a:r>
              <a:rPr lang="sr-Cyrl-RS" sz="1400" b="1" dirty="0" smtClean="0">
                <a:solidFill>
                  <a:srgbClr val="FFFF00"/>
                </a:solidFill>
              </a:rPr>
              <a:t>дечака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661248"/>
            <a:ext cx="89916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365104"/>
            <a:ext cx="50486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225" lvl="1" indent="0">
              <a:buNone/>
            </a:pPr>
            <a:r>
              <a:rPr lang="sr-Cyrl-RS" b="1" dirty="0"/>
              <a:t>Дефицит у моторном развоју није карактеристика аутистичног детета, али је важно развијати моторичке </a:t>
            </a:r>
            <a:r>
              <a:rPr lang="sr-Cyrl-RS" b="1" dirty="0" smtClean="0"/>
              <a:t>способности и учити и усавршавати моторне вештине због </a:t>
            </a:r>
            <a:r>
              <a:rPr lang="sr-Cyrl-RS" b="1" dirty="0"/>
              <a:t>њихове игре, учења и </a:t>
            </a:r>
            <a:r>
              <a:rPr lang="sr-Cyrl-RS" b="1" dirty="0" smtClean="0"/>
              <a:t>понашања</a:t>
            </a:r>
            <a:endParaRPr lang="sr-Cyrl-RS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b="1" dirty="0" smtClean="0"/>
              <a:t>Циљ излагања</a:t>
            </a:r>
            <a:endParaRPr lang="en-US" sz="2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000" dirty="0" smtClean="0"/>
              <a:t>Упознавање полазника семинара</a:t>
            </a:r>
            <a:endParaRPr lang="sr-Cyrl-RS" sz="2000" dirty="0" smtClean="0"/>
          </a:p>
          <a:p>
            <a:pPr>
              <a:buNone/>
            </a:pPr>
            <a:r>
              <a:rPr lang="sr-Cyrl-RS" sz="2000" dirty="0" smtClean="0"/>
              <a:t>са</a:t>
            </a:r>
            <a:r>
              <a:rPr lang="sr-Latn-RS" sz="2000" dirty="0" smtClean="0"/>
              <a:t> </a:t>
            </a:r>
            <a:r>
              <a:rPr lang="sr-Cyrl-RS" sz="2000" dirty="0" smtClean="0"/>
              <a:t>основним карактеристикама </a:t>
            </a:r>
            <a:endParaRPr lang="sr-Cyrl-RS" sz="2000" dirty="0" smtClean="0"/>
          </a:p>
          <a:p>
            <a:pPr>
              <a:buNone/>
            </a:pPr>
            <a:r>
              <a:rPr lang="sr-Cyrl-RS" sz="2000" dirty="0" smtClean="0"/>
              <a:t>деце са сметњама у развоју </a:t>
            </a:r>
            <a:endParaRPr lang="sr-Cyrl-RS" sz="2000" dirty="0" smtClean="0"/>
          </a:p>
          <a:p>
            <a:endParaRPr lang="sr-Cyrl-RS" sz="2000" dirty="0" smtClean="0"/>
          </a:p>
          <a:p>
            <a:r>
              <a:rPr lang="sr-Cyrl-RS" sz="2000" dirty="0" smtClean="0"/>
              <a:t>Давање основних смерницама </a:t>
            </a:r>
            <a:endParaRPr lang="sr-Cyrl-RS" sz="2000" dirty="0" smtClean="0"/>
          </a:p>
          <a:p>
            <a:pPr>
              <a:buNone/>
            </a:pPr>
            <a:r>
              <a:rPr lang="sr-Cyrl-RS" sz="2000" dirty="0" smtClean="0"/>
              <a:t>за </a:t>
            </a:r>
            <a:r>
              <a:rPr lang="sr-Cyrl-RS" sz="2000" dirty="0" smtClean="0"/>
              <a:t>обу</a:t>
            </a:r>
            <a:r>
              <a:rPr lang="sr-Cyrl-RS" sz="2000" dirty="0" smtClean="0"/>
              <a:t>к</a:t>
            </a:r>
            <a:r>
              <a:rPr lang="sr-Cyrl-RS" sz="2000" dirty="0" smtClean="0"/>
              <a:t>у</a:t>
            </a:r>
            <a:r>
              <a:rPr lang="sr-Cyrl-RS" sz="2000" dirty="0" smtClean="0"/>
              <a:t> </a:t>
            </a:r>
            <a:r>
              <a:rPr lang="sr-Cyrl-RS" sz="2000" dirty="0" smtClean="0"/>
              <a:t>скијања деце са сметњама </a:t>
            </a:r>
            <a:endParaRPr lang="sr-Cyrl-RS" sz="2000" dirty="0" smtClean="0"/>
          </a:p>
          <a:p>
            <a:pPr>
              <a:buNone/>
            </a:pPr>
            <a:r>
              <a:rPr lang="sr-Cyrl-RS" sz="2000" dirty="0" smtClean="0"/>
              <a:t>у развоју (примери из праксе)</a:t>
            </a:r>
            <a:endParaRPr lang="sr-Cyrl-RS" sz="2000" dirty="0" smtClean="0"/>
          </a:p>
          <a:p>
            <a:pPr>
              <a:buNone/>
            </a:pPr>
            <a:endParaRPr lang="sr-Cyrl-RS" sz="2000" dirty="0" smtClean="0"/>
          </a:p>
          <a:p>
            <a:pPr>
              <a:buNone/>
            </a:pPr>
            <a:r>
              <a:rPr lang="sr-Cyrl-RS" sz="2000" dirty="0" smtClean="0"/>
              <a:t> </a:t>
            </a:r>
            <a:endParaRPr lang="sr-Cyrl-RS" sz="2000" dirty="0" smtClean="0"/>
          </a:p>
          <a:p>
            <a:endParaRPr lang="en-US" sz="2000" dirty="0"/>
          </a:p>
        </p:txBody>
      </p:sp>
      <p:pic>
        <p:nvPicPr>
          <p:cNvPr id="4" name="Picture 2" descr="C:\Users\Nastavnik\Desktop\17d1e723083fad5749d438400976fc74.jpg"/>
          <p:cNvPicPr>
            <a:picLocks noChangeAspect="1" noChangeArrowheads="1"/>
          </p:cNvPicPr>
          <p:nvPr/>
        </p:nvPicPr>
        <p:blipFill>
          <a:blip r:embed="rId1" cstate="print"/>
          <a:srcRect t="26515" b="5562"/>
          <a:stretch>
            <a:fillRect/>
          </a:stretch>
        </p:blipFill>
        <p:spPr bwMode="auto">
          <a:xfrm>
            <a:off x="5146675" y="2133600"/>
            <a:ext cx="3997325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142673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Специфичности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рада са децом </a:t>
            </a:r>
            <a:b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sr-Cyrl-RS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а поремећајем из аутистичног спектра на часовима скијања </a:t>
            </a:r>
            <a:endParaRPr lang="en-ZA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3979572" y="6194739"/>
            <a:ext cx="1371600" cy="52673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06943" y="1772816"/>
            <a:ext cx="320965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87625" y="1196753"/>
            <a:ext cx="404035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могућити </a:t>
            </a:r>
            <a:r>
              <a:rPr lang="ru-RU" dirty="0"/>
              <a:t>да стоје у првим редовима </a:t>
            </a:r>
            <a:r>
              <a:rPr lang="ru-RU" dirty="0" smtClean="0"/>
              <a:t>(исто место)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структуриран ритам часа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прилагодити вербално излагање (кратко, јасно, прецизно)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«Парче пице» – НИКАКО! </a:t>
            </a:r>
            <a:r>
              <a:rPr lang="ru-RU" dirty="0" smtClean="0"/>
              <a:t>(њихово разумевање говора је буквално) 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обезбедити </a:t>
            </a:r>
            <a:r>
              <a:rPr lang="ru-RU" dirty="0"/>
              <a:t>визуелну подршку </a:t>
            </a:r>
            <a:r>
              <a:rPr lang="ru-RU" dirty="0" smtClean="0"/>
              <a:t>(слика, демонстрација)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преусмеравати стереотипе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постављати јасна социјална правила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помоћи у превазилажењу сензорних проблема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наградити дете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Циљ рада –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остварити интеракцију са дететом</a:t>
            </a:r>
            <a:endParaRPr lang="ru-RU" dirty="0" smtClean="0"/>
          </a:p>
          <a:p>
            <a:r>
              <a:rPr lang="ru-RU" dirty="0" smtClean="0"/>
              <a:t>- прекинути несврсисходно понашање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052736"/>
            <a:ext cx="11156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Хиперкинетички (хиперактивни) синдром, најчешћи ментални поремећај код деце</a:t>
            </a:r>
            <a:endParaRPr lang="ru-RU" sz="2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prstClr val="black">
                    <a:lumMod val="75000"/>
                    <a:lumOff val="25000"/>
                  </a:prstClr>
                </a:solidFill>
              </a:rPr>
            </a:fld>
            <a:endParaRPr lang="en-ZA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9572" y="6194739"/>
            <a:ext cx="1371600" cy="52673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82" y="223614"/>
            <a:ext cx="671597" cy="1013904"/>
          </a:xfrm>
          <a:prstGeom prst="rect">
            <a:avLst/>
          </a:prstGeom>
        </p:spPr>
      </p:pic>
      <p:sp>
        <p:nvSpPr>
          <p:cNvPr id="8" name="Text Placeholder 2"/>
          <p:cNvSpPr txBox="1"/>
          <p:nvPr/>
        </p:nvSpPr>
        <p:spPr>
          <a:xfrm>
            <a:off x="5047488" y="1806775"/>
            <a:ext cx="3626433" cy="332488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29B2D"/>
              </a:buClr>
              <a:buFont typeface="Arial" panose="020B0604020202020204" pitchFamily="34" charset="0"/>
              <a:buChar char="•"/>
            </a:pPr>
            <a:endParaRPr lang="sr-Cyrl-R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Text Placeholder 2"/>
          <p:cNvSpPr txBox="1"/>
          <p:nvPr/>
        </p:nvSpPr>
        <p:spPr>
          <a:xfrm>
            <a:off x="5100942" y="1865376"/>
            <a:ext cx="3848747" cy="416966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29B2D"/>
              </a:buClr>
              <a:buFont typeface="Arial" panose="020B0604020202020204" pitchFamily="34" charset="0"/>
              <a:buChar char="•"/>
            </a:pPr>
            <a:r>
              <a:rPr lang="sr-Cyrl-R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Три главна обележја</a:t>
            </a:r>
            <a:endParaRPr lang="sr-Cyrl-RS" sz="20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19125" lvl="1" indent="-342900">
              <a:buFont typeface="+mj-lt"/>
              <a:buAutoNum type="arabicPeriod"/>
            </a:pPr>
            <a:r>
              <a:rPr lang="sr-Cyrl-RS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Непажња</a:t>
            </a:r>
            <a:endParaRPr lang="sr-Cyrl-RS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19125" lvl="1" indent="-342900">
              <a:buFont typeface="+mj-lt"/>
              <a:buAutoNum type="arabicPeriod"/>
            </a:pPr>
            <a:r>
              <a:rPr lang="sr-Cyrl-RS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Х</a:t>
            </a:r>
            <a:r>
              <a:rPr lang="sr-Cyrl-RS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иперактивност</a:t>
            </a:r>
            <a:endParaRPr lang="sr-Cyrl-RS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19125" lvl="1" indent="-342900">
              <a:buFont typeface="+mj-lt"/>
              <a:buAutoNum type="arabicPeriod"/>
            </a:pPr>
            <a:r>
              <a:rPr lang="sr-Cyrl-RS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Импулсивност</a:t>
            </a:r>
            <a:endParaRPr lang="en-US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19125" lvl="1" indent="-342900">
              <a:buFont typeface="+mj-lt"/>
              <a:buAutoNum type="arabicPeriod"/>
            </a:pPr>
            <a:endParaRPr lang="en-U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76225" lvl="1" indent="0">
              <a:buNone/>
            </a:pPr>
            <a:endParaRPr lang="sr-Cyrl-R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561975" lvl="1" indent="-285750"/>
            <a:r>
              <a:rPr lang="sr-Cyrl-R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Јавља се као последица неравнотеже између одређених хемијских супстанци у мозгу</a:t>
            </a:r>
            <a:endParaRPr lang="sr-Cyrl-R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76225" lvl="1" indent="0">
              <a:buNone/>
            </a:pPr>
            <a:endParaRPr lang="sr-Cyrl-R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561975" lvl="1" indent="-285750"/>
            <a:r>
              <a:rPr lang="sr-Cyrl-R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Развојни миљокази се усвоје раније  него код друге деце (раније проходају)</a:t>
            </a:r>
            <a:endParaRPr lang="sr-Cyrl-R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76225" lvl="1" indent="0">
              <a:buNone/>
            </a:pPr>
            <a:endParaRPr lang="sr-Cyrl-R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19125" lvl="1" indent="-342900">
              <a:buFont typeface="+mj-lt"/>
              <a:buAutoNum type="arabicPeriod"/>
            </a:pPr>
            <a:endParaRPr lang="sr-Cyrl-RS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76225" lvl="1" indent="0">
              <a:buFont typeface="Arial" panose="020B0604020202020204" pitchFamily="34" charset="0"/>
              <a:buNone/>
            </a:pPr>
            <a:endParaRPr lang="sr-Cyrl-RS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6" y="1559888"/>
            <a:ext cx="3006510" cy="37162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2567" y="5745557"/>
            <a:ext cx="5741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61975" lvl="1" indent="-285750"/>
            <a:r>
              <a:rPr lang="sr-Cyrl-R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 се не може уклопити наилази на потешкоће</a:t>
            </a:r>
            <a:endParaRPr lang="sr-Cyrl-R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Последице АДХД </a:t>
            </a:r>
            <a:r>
              <a:rPr lang="sr-Cyrl-RS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синдрома 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које деца  испољавају </a:t>
            </a:r>
            <a:endParaRPr lang="ru-RU" sz="28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prstClr val="black">
                    <a:lumMod val="75000"/>
                    <a:lumOff val="25000"/>
                  </a:prstClr>
                </a:solidFill>
              </a:rPr>
            </a:fld>
            <a:endParaRPr lang="en-ZA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9572" y="6194739"/>
            <a:ext cx="1371600" cy="52673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 txBox="1"/>
          <p:nvPr/>
        </p:nvSpPr>
        <p:spPr>
          <a:xfrm>
            <a:off x="5047488" y="1806775"/>
            <a:ext cx="3626433" cy="332488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29B2D"/>
              </a:buClr>
              <a:buFont typeface="Arial" panose="020B0604020202020204" pitchFamily="34" charset="0"/>
              <a:buChar char="•"/>
            </a:pPr>
            <a:endParaRPr lang="sr-Cyrl-R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Text Placeholder 2"/>
          <p:cNvSpPr txBox="1"/>
          <p:nvPr/>
        </p:nvSpPr>
        <p:spPr>
          <a:xfrm>
            <a:off x="5100942" y="1865376"/>
            <a:ext cx="3848747" cy="416966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29B2D"/>
              </a:buClr>
              <a:buNone/>
            </a:pPr>
            <a:endParaRPr lang="sr-Cyrl-RS" sz="20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19125" lvl="1" indent="-342900">
              <a:buFont typeface="+mj-lt"/>
              <a:buAutoNum type="arabicPeriod"/>
            </a:pPr>
            <a:r>
              <a:rPr lang="sr-Cyrl-R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Понашање (лоше)</a:t>
            </a:r>
            <a:endParaRPr lang="sr-Cyrl-RS" sz="2000" dirty="0" smtClean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619125" lvl="1" indent="-342900">
              <a:buFont typeface="+mj-lt"/>
              <a:buAutoNum type="arabicPeriod"/>
            </a:pPr>
            <a:r>
              <a:rPr lang="sr-Cyrl-R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Успех (неуспех)</a:t>
            </a:r>
            <a:endParaRPr lang="sr-Cyrl-RS" sz="2000" dirty="0" smtClean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619125" lvl="1" indent="-342900">
              <a:buFont typeface="+mj-lt"/>
              <a:buAutoNum type="arabicPeriod"/>
            </a:pPr>
            <a:r>
              <a:rPr lang="sr-Cyrl-R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Пажња (непажња)</a:t>
            </a:r>
            <a:endParaRPr lang="sr-Cyrl-RS" sz="2000" dirty="0" smtClean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619125" lvl="1" indent="-342900">
              <a:buFont typeface="+mj-lt"/>
              <a:buAutoNum type="arabicPeriod"/>
            </a:pPr>
            <a:r>
              <a:rPr lang="sr-Cyrl-R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Спретност (неспретност)</a:t>
            </a:r>
            <a:endParaRPr lang="sr-Cyrl-RS" sz="2000" dirty="0" smtClean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619125" lvl="1" indent="-342900">
              <a:buFont typeface="+mj-lt"/>
              <a:buAutoNum type="arabicPeriod"/>
            </a:pPr>
            <a:r>
              <a:rPr lang="sr-Cyrl-R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Емоционални живот</a:t>
            </a:r>
            <a:endParaRPr lang="en-US" sz="2000" dirty="0" smtClean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  <a:p>
            <a:pPr marL="619125" lvl="1" indent="-342900">
              <a:buFont typeface="+mj-lt"/>
              <a:buAutoNum type="arabicPeriod"/>
            </a:pPr>
            <a:endParaRPr lang="en-US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76225" lvl="1" indent="0">
              <a:buNone/>
            </a:pPr>
            <a:endParaRPr lang="sr-Cyrl-R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76225" lvl="1" indent="0">
              <a:buNone/>
            </a:pPr>
            <a:endParaRPr lang="sr-Cyrl-R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619125" lvl="1" indent="-342900">
              <a:buFont typeface="+mj-lt"/>
              <a:buAutoNum type="arabicPeriod"/>
            </a:pPr>
            <a:endParaRPr lang="sr-Cyrl-RS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76225" lvl="1" indent="0">
              <a:buFont typeface="Arial" panose="020B0604020202020204" pitchFamily="34" charset="0"/>
              <a:buNone/>
            </a:pPr>
            <a:endParaRPr lang="sr-Cyrl-RS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76225" lvl="1" indent="0">
              <a:buFont typeface="Arial" panose="020B0604020202020204" pitchFamily="34" charset="0"/>
              <a:buNone/>
            </a:pPr>
            <a:endParaRPr lang="sr-Cyrl-RS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7626" y="2122229"/>
            <a:ext cx="4654296" cy="349072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157192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Специфичности рада са децом са АДХД синдромом на часовима скијања</a:t>
            </a:r>
            <a:endParaRPr lang="en-ZA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3979572" y="6194739"/>
            <a:ext cx="1371600" cy="52673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 txBox="1"/>
          <p:nvPr/>
        </p:nvSpPr>
        <p:spPr>
          <a:xfrm>
            <a:off x="4427984" y="1484784"/>
            <a:ext cx="4104001" cy="511256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омогућити да стоје иза инструктора</a:t>
            </a:r>
            <a:endParaRPr lang="sr-Cyrl-R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структурисане активности</a:t>
            </a:r>
            <a:endParaRPr lang="sr-Cyrl-R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често мењати темпо активности</a:t>
            </a:r>
            <a:endParaRPr lang="sr-Cyrl-R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прилагодити вербално излагање</a:t>
            </a:r>
            <a:endParaRPr lang="sr-Cyrl-R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 обезбедити визуелну подршку (демонстрација)</a:t>
            </a:r>
            <a:endParaRPr lang="sr-Cyrl-R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Похвале, награде, казне (нема – ако ти, онда ја; него – КАДА ТИ, онда ја...)</a:t>
            </a:r>
            <a:endParaRPr lang="sr-Cyrl-RS" sz="2000" dirty="0" smtClean="0">
              <a:latin typeface="+mj-lt"/>
            </a:endParaRPr>
          </a:p>
          <a:p>
            <a:pPr marL="0" indent="0">
              <a:buNone/>
            </a:pPr>
            <a:endParaRPr lang="sr-Cyrl-RS" sz="2000" dirty="0" smtClean="0">
              <a:latin typeface="+mj-lt"/>
            </a:endParaRPr>
          </a:p>
          <a:p>
            <a:pPr marL="0" indent="0">
              <a:buNone/>
            </a:pPr>
            <a:r>
              <a:rPr lang="sr-Cyrl-RS" sz="2000" dirty="0" smtClean="0">
                <a:latin typeface="+mj-lt"/>
              </a:rPr>
              <a:t>Циљ рада – пажња</a:t>
            </a:r>
            <a:endParaRPr lang="sr-Cyrl-RS" sz="2000" dirty="0" smtClean="0">
              <a:latin typeface="+mj-lt"/>
            </a:endParaRP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 </a:t>
            </a:r>
            <a:r>
              <a:rPr lang="sr-Cyrl-RS" sz="2000" dirty="0" smtClean="0">
                <a:latin typeface="+mj-lt"/>
              </a:rPr>
              <a:t>                      - понашање</a:t>
            </a:r>
            <a:endParaRPr lang="sr-Cyrl-RS" sz="2000" dirty="0" smtClean="0">
              <a:latin typeface="+mj-lt"/>
            </a:endParaRPr>
          </a:p>
          <a:p>
            <a:pPr marL="0" indent="0">
              <a:buNone/>
            </a:pPr>
            <a:r>
              <a:rPr lang="sr-Cyrl-RS" sz="2000" dirty="0">
                <a:latin typeface="+mj-lt"/>
              </a:rPr>
              <a:t> </a:t>
            </a:r>
            <a:r>
              <a:rPr lang="sr-Cyrl-RS" sz="2000" dirty="0" smtClean="0">
                <a:latin typeface="+mj-lt"/>
              </a:rPr>
              <a:t>                      - </a:t>
            </a:r>
            <a:r>
              <a:rPr lang="sr-Cyrl-RS" sz="2000" dirty="0" err="1" smtClean="0">
                <a:latin typeface="+mj-lt"/>
              </a:rPr>
              <a:t>саморегулација</a:t>
            </a:r>
            <a:endParaRPr lang="sr-Cyrl-RS" sz="2000" dirty="0" smtClean="0">
              <a:latin typeface="+mj-lt"/>
            </a:endParaRPr>
          </a:p>
          <a:p>
            <a:pPr marL="0" indent="0">
              <a:buNone/>
            </a:pPr>
            <a:endParaRPr lang="sr-Cyrl-R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7626" y="1844824"/>
            <a:ext cx="3880275" cy="396044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88640"/>
            <a:ext cx="13316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2400" b="1" dirty="0" smtClean="0"/>
              <a:t>Препоруке у раду са децом са сметњама у развоју на настави скијања</a:t>
            </a:r>
            <a:endParaRPr lang="en-ZA" sz="24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3902299" y="6220496"/>
            <a:ext cx="1477850" cy="63750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 txBox="1"/>
          <p:nvPr/>
        </p:nvSpPr>
        <p:spPr>
          <a:xfrm>
            <a:off x="387625" y="1308715"/>
            <a:ext cx="7972277" cy="517496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Прикупити информације од родитеља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b="1" dirty="0" smtClean="0">
                <a:solidFill>
                  <a:schemeClr val="tx1"/>
                </a:solidFill>
              </a:rPr>
              <a:t>Чекање, Стрпљење</a:t>
            </a:r>
            <a:endParaRPr lang="sr-Cyrl-RS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 Праћење иницијативе детета 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Потврђивање (именовање) 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None/>
            </a:pPr>
            <a:r>
              <a:rPr lang="sr-Cyrl-RS" sz="2000" dirty="0" smtClean="0">
                <a:solidFill>
                  <a:schemeClr val="tx1"/>
                </a:solidFill>
              </a:rPr>
              <a:t>иницијативе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Позитивно усмеравање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Позитивно вођење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Именовање осећања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Хвалити труд, а не само циљ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Градити социјалне вештине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Најавити све што долази – бити предвидив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Cyrl-RS" sz="2000" dirty="0" smtClean="0">
                <a:solidFill>
                  <a:schemeClr val="tx1"/>
                </a:solidFill>
              </a:rPr>
              <a:t>Подстицај унутрашње мотивације</a:t>
            </a:r>
            <a:endParaRPr lang="sr-Cyrl-R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0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27984" y="1844824"/>
            <a:ext cx="4716016" cy="3600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093433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sz="2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373216"/>
            <a:ext cx="140364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563662"/>
          </a:xfrm>
        </p:spPr>
        <p:txBody>
          <a:bodyPr>
            <a:noAutofit/>
          </a:bodyPr>
          <a:lstStyle/>
          <a:p>
            <a:r>
              <a:rPr lang="sr-Cyrl-RS" sz="2800" dirty="0" smtClean="0"/>
              <a:t>Препоруке у раду са децом са сметњама у развоју на настави скијања</a:t>
            </a:r>
            <a:endParaRPr lang="en-US" sz="2800" dirty="0"/>
          </a:p>
        </p:txBody>
      </p:sp>
      <p:pic>
        <p:nvPicPr>
          <p:cNvPr id="7" name="Content Placeholder 6" descr="20180212_16132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4427984" y="2420888"/>
            <a:ext cx="4176017" cy="377361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501823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200" dirty="0" smtClean="0"/>
              <a:t>изазови и способности се морају поклопити</a:t>
            </a:r>
            <a:endParaRPr lang="sr-Cyrl-R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200" dirty="0" smtClean="0"/>
              <a:t>неуспех не наглашавати (не правити негативну атмосферу</a:t>
            </a:r>
            <a:r>
              <a:rPr lang="sr-Cyrl-RS" sz="2200" b="1" dirty="0" smtClean="0"/>
              <a:t>)</a:t>
            </a:r>
            <a:endParaRPr lang="sr-Cyrl-RS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sz="2200" dirty="0" smtClean="0"/>
              <a:t>р</a:t>
            </a:r>
            <a:r>
              <a:rPr lang="sr-Cyrl-RS" sz="2200" dirty="0" smtClean="0"/>
              <a:t>едуковати све што може да омета чула и непотребно скреће пажњу ( бирати место обуке)</a:t>
            </a:r>
            <a:endParaRPr lang="sr-Cyrl-R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200" dirty="0" smtClean="0"/>
              <a:t>представљати садржаје што очигледније</a:t>
            </a:r>
            <a:endParaRPr lang="sr-Cyrl-R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200" dirty="0" smtClean="0"/>
              <a:t>расчланити инструкције на мале кораке</a:t>
            </a:r>
            <a:endParaRPr lang="sr-Cyrl-R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200" dirty="0" smtClean="0"/>
              <a:t>бити конкретан, избегавати двострука значења и сарказам</a:t>
            </a:r>
            <a:endParaRPr lang="sr-Cyrl-R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200" dirty="0" smtClean="0"/>
              <a:t>користити гестове и привући пажњу визуелно, вербално, физички</a:t>
            </a:r>
            <a:endParaRPr lang="sr-Cyrl-R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sz="2200" dirty="0" smtClean="0"/>
              <a:t>К</a:t>
            </a:r>
            <a:r>
              <a:rPr lang="sr-Cyrl-RS" sz="2200" dirty="0" smtClean="0"/>
              <a:t>реирати атмосферу прихватања</a:t>
            </a:r>
            <a:endParaRPr lang="sr-Cyrl-R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000" dirty="0" smtClean="0"/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48680"/>
            <a:ext cx="11156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181218_09504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8352928" cy="604867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181218_09574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467544" y="476672"/>
            <a:ext cx="8424936" cy="626469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181220_09453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8424936" cy="604867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print"/>
          <a:srcRect t="3979" b="397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/>
          <a:lstStyle/>
          <a:p>
            <a:r>
              <a:rPr lang="sr-Cyrl-RS" sz="3200" dirty="0">
                <a:solidFill>
                  <a:schemeClr val="bg1"/>
                </a:solidFill>
              </a:rPr>
              <a:t>Хвала на пажњи!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4344" y="6191251"/>
            <a:ext cx="1506828" cy="53022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8639"/>
            <a:ext cx="1297322" cy="151216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95736" y="0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196752"/>
            <a:ext cx="4104456" cy="5400600"/>
          </a:xfrm>
        </p:spPr>
        <p:txBody>
          <a:bodyPr>
            <a:normAutofit fontScale="85000" lnSpcReduction="20000"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sr-Cyrl-R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Деца са сметњама у развоју чине веома бројан и хетероген скуп.</a:t>
            </a:r>
            <a:endParaRPr lang="sr-Cyrl-R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sr-Cyrl-R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sr-Cyrl-R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Према проценама Светске здравствене организације број деце до 14 година која имају сметње у развоју  је око 93 милиона (5,1%), и око 13 милиона ( 0.7%) деце која имају изражене сметње у развоју.</a:t>
            </a:r>
            <a:endParaRPr lang="sr-Cyrl-R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sr-Cyrl-R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sr-Cyrl-R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 Републици Србији нема тачних података о деци са сметњама у развоју, али су процене да их има 5% од укупне популације деце.</a:t>
            </a:r>
            <a:endParaRPr lang="sr-Cyrl-R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sr-Cyrl-R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sr-Cyrl-RS" sz="2000" dirty="0" smtClean="0"/>
              <a:t>Све до друге половине 20.века ометеност се третирала искључиво као проблем или недостатак индивидуе, који се мора кориговати, лечити и мењати, како би могао да се прилагоди школском систему и друштву у целини. </a:t>
            </a:r>
            <a:endParaRPr lang="sr-Latn-RS" sz="2000" dirty="0" smtClean="0"/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sr-Latn-RS" sz="2000" dirty="0" smtClean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sr-Cyrl-RS" sz="2000" dirty="0" smtClean="0"/>
              <a:t>Деца са сметњама у развоју имају неки од облика </a:t>
            </a:r>
            <a:r>
              <a:rPr lang="sr-Cyrl-RS" sz="2000" u="sng" dirty="0" smtClean="0"/>
              <a:t>телесног, сензорног или интелектуалног оштећења</a:t>
            </a:r>
            <a:r>
              <a:rPr lang="sr-Latn-RS" sz="1800" u="sng" dirty="0" smtClean="0"/>
              <a:t>.</a:t>
            </a:r>
            <a:endParaRPr lang="sr-Cyrl-RS" sz="1800" u="sng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sr-Latn-RS" sz="2000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sr-Cyrl-RS" sz="2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Content Placeholder 5" descr="Pictur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548680"/>
            <a:ext cx="4389835" cy="585311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/>
          <a:lstStyle/>
          <a:p>
            <a:r>
              <a:rPr lang="sr-Cyrl-RS" dirty="0" smtClean="0"/>
              <a:t>Терминолошке одреднице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1196752"/>
            <a:ext cx="3008313" cy="4929411"/>
          </a:xfrm>
        </p:spPr>
        <p:txBody>
          <a:bodyPr>
            <a:normAutofit fontScale="92500" lnSpcReduction="20000"/>
          </a:bodyPr>
          <a:lstStyle/>
          <a:p>
            <a:pPr marL="342900" indent="-342900"/>
            <a:r>
              <a:rPr lang="sr-Cyrl-RS" sz="1900" b="1" dirty="0" smtClean="0"/>
              <a:t>Развојни миљоказ </a:t>
            </a:r>
            <a:r>
              <a:rPr lang="sr-Cyrl-RS" sz="1900" dirty="0" smtClean="0"/>
              <a:t>– </a:t>
            </a:r>
            <a:endParaRPr lang="sr-Cyrl-RS" sz="1900" dirty="0" smtClean="0"/>
          </a:p>
          <a:p>
            <a:pPr marL="342900" indent="-342900"/>
            <a:r>
              <a:rPr lang="sr-Cyrl-CS" sz="1900" dirty="0" smtClean="0"/>
              <a:t>      о</a:t>
            </a:r>
            <a:r>
              <a:rPr lang="sr-Cyrl-RS" sz="1900" dirty="0" smtClean="0"/>
              <a:t>но што би дете требало да развије у одређеном развојном периоду</a:t>
            </a:r>
            <a:endParaRPr lang="sr-Cyrl-RS" sz="1900" b="1" dirty="0" smtClean="0"/>
          </a:p>
          <a:p>
            <a:pPr marL="342900" indent="-342900"/>
            <a:r>
              <a:rPr lang="sr-Cyrl-RS" sz="1900" b="1" dirty="0" smtClean="0"/>
              <a:t>Развојни поремећај </a:t>
            </a:r>
            <a:r>
              <a:rPr lang="sr-Cyrl-RS" sz="1900" dirty="0" smtClean="0"/>
              <a:t>– траје током читавог живота, испољава се пре треће године.</a:t>
            </a:r>
            <a:endParaRPr lang="sr-Cyrl-RS" sz="1900" dirty="0" smtClean="0"/>
          </a:p>
          <a:p>
            <a:pPr marL="342900" indent="-342900"/>
            <a:r>
              <a:rPr lang="sr-Cyrl-RS" sz="1900" b="1" dirty="0" smtClean="0"/>
              <a:t>Развојна кашњења </a:t>
            </a:r>
            <a:r>
              <a:rPr lang="sr-Cyrl-RS" sz="1900" dirty="0" smtClean="0"/>
              <a:t>– одступања, може а и не мора бити у вези са поремећајем.</a:t>
            </a:r>
            <a:endParaRPr lang="sr-Cyrl-RS" sz="1900" dirty="0" smtClean="0"/>
          </a:p>
          <a:p>
            <a:pPr marL="342900" indent="-342900"/>
            <a:r>
              <a:rPr lang="sr-Cyrl-RS" sz="1900" b="1" dirty="0" smtClean="0"/>
              <a:t>Развојне сметње </a:t>
            </a:r>
            <a:r>
              <a:rPr lang="sr-Cyrl-RS" sz="1900" dirty="0" smtClean="0"/>
              <a:t>– лимитираност у функционисању и развоју пуног капацитета</a:t>
            </a:r>
            <a:endParaRPr lang="sr-Cyrl-RS" sz="1900" dirty="0" smtClean="0"/>
          </a:p>
          <a:p>
            <a:pPr marL="342900" indent="-342900"/>
            <a:r>
              <a:rPr lang="sr-Cyrl-RS" sz="1900" dirty="0" smtClean="0">
                <a:solidFill>
                  <a:srgbClr val="00B050"/>
                </a:solidFill>
              </a:rPr>
              <a:t>Деца са сметњама у развоју – ДА!</a:t>
            </a:r>
            <a:endParaRPr lang="sr-Cyrl-RS" sz="1900" dirty="0" smtClean="0">
              <a:solidFill>
                <a:srgbClr val="00B050"/>
              </a:solidFill>
            </a:endParaRPr>
          </a:p>
          <a:p>
            <a:pPr marL="342900" indent="-342900"/>
            <a:r>
              <a:rPr lang="sr-Cyrl-RS" sz="1900" dirty="0" smtClean="0">
                <a:solidFill>
                  <a:srgbClr val="FF0000"/>
                </a:solidFill>
              </a:rPr>
              <a:t>Деца са посебним потребама – НЕ!</a:t>
            </a:r>
            <a:endParaRPr lang="sr-Cyrl-RS" sz="19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8" name="Content Placeholder 4" descr="Picture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708722" y="2348880"/>
            <a:ext cx="5111750" cy="3528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7888" y="188640"/>
            <a:ext cx="3826112" cy="25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sr-Cyrl-RS" sz="1600" b="1" dirty="0" smtClean="0">
                <a:solidFill>
                  <a:schemeClr val="accent2">
                    <a:lumMod val="75000"/>
                  </a:schemeClr>
                </a:solidFill>
              </a:rPr>
              <a:t>Основне законитости развоја детета:</a:t>
            </a:r>
            <a:endParaRPr lang="sr-Cyrl-RS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sr-Cyrl-RS" sz="1600" dirty="0" smtClean="0">
                <a:solidFill>
                  <a:schemeClr val="accent2">
                    <a:lumMod val="75000"/>
                  </a:schemeClr>
                </a:solidFill>
              </a:rPr>
              <a:t>Одвија се по одређеном редоследу</a:t>
            </a:r>
            <a:endParaRPr lang="en-ZA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sr-Cyrl-RS" sz="1600" dirty="0" smtClean="0">
                <a:solidFill>
                  <a:schemeClr val="accent2">
                    <a:lumMod val="75000"/>
                  </a:schemeClr>
                </a:solidFill>
              </a:rPr>
              <a:t>Иде од простијих ка сложенијим функцијама</a:t>
            </a:r>
            <a:endParaRPr lang="en-ZA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sr-Cyrl-RS" sz="1600" dirty="0" smtClean="0">
                <a:solidFill>
                  <a:schemeClr val="accent2">
                    <a:lumMod val="75000"/>
                  </a:schemeClr>
                </a:solidFill>
              </a:rPr>
              <a:t>Постоји значајна индивидуална варијабилност</a:t>
            </a:r>
            <a:endParaRPr lang="sr-Cyrl-R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sr-Cyrl-RS" sz="1600" dirty="0" smtClean="0">
                <a:solidFill>
                  <a:schemeClr val="accent2">
                    <a:lumMod val="75000"/>
                  </a:schemeClr>
                </a:solidFill>
              </a:rPr>
              <a:t>Постоји могућност неравномерног развоја појединих функција</a:t>
            </a:r>
            <a:endParaRPr lang="en-ZA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80212_12174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4284663" y="235744"/>
            <a:ext cx="4319587" cy="575944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10744" cy="4691063"/>
          </a:xfrm>
        </p:spPr>
        <p:txBody>
          <a:bodyPr>
            <a:normAutofit/>
          </a:bodyPr>
          <a:lstStyle/>
          <a:p>
            <a:r>
              <a:rPr lang="en-US" sz="2000" u="sng" dirty="0" err="1" smtClean="0"/>
              <a:t>Дете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са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сметњама</a:t>
            </a:r>
            <a:r>
              <a:rPr lang="en-US" sz="2000" u="sng" dirty="0" smtClean="0"/>
              <a:t> у </a:t>
            </a:r>
            <a:r>
              <a:rPr lang="en-US" sz="2000" u="sng" dirty="0" err="1" smtClean="0"/>
              <a:t>развоју</a:t>
            </a:r>
            <a:r>
              <a:rPr lang="en-US" sz="2000" u="sng" dirty="0" smtClean="0"/>
              <a:t> </a:t>
            </a:r>
            <a:r>
              <a:rPr lang="en-US" sz="2000" dirty="0" err="1" smtClean="0"/>
              <a:t>је</a:t>
            </a:r>
            <a:r>
              <a:rPr lang="en-US" sz="2000" dirty="0" smtClean="0"/>
              <a:t>, </a:t>
            </a:r>
            <a:r>
              <a:rPr lang="en-US" sz="2000" dirty="0" err="1" smtClean="0"/>
              <a:t>према</a:t>
            </a:r>
            <a:r>
              <a:rPr lang="en-US" sz="2000" dirty="0" smtClean="0"/>
              <a:t> </a:t>
            </a:r>
            <a:r>
              <a:rPr lang="en-US" sz="2000" dirty="0" err="1" smtClean="0"/>
              <a:t>одређењу</a:t>
            </a:r>
            <a:r>
              <a:rPr lang="en-US" sz="2000" dirty="0" smtClean="0"/>
              <a:t> </a:t>
            </a:r>
            <a:r>
              <a:rPr lang="en-US" sz="2000" dirty="0" err="1" smtClean="0"/>
              <a:t>Светске</a:t>
            </a:r>
            <a:r>
              <a:rPr lang="en-US" sz="2000" dirty="0" smtClean="0"/>
              <a:t> </a:t>
            </a:r>
            <a:r>
              <a:rPr lang="en-US" sz="2000" dirty="0" err="1" smtClean="0"/>
              <a:t>здравствене</a:t>
            </a:r>
            <a:r>
              <a:rPr lang="en-US" sz="2000" dirty="0" smtClean="0"/>
              <a:t> </a:t>
            </a:r>
            <a:r>
              <a:rPr lang="en-US" sz="2000" dirty="0" err="1" smtClean="0"/>
              <a:t>организације</a:t>
            </a:r>
            <a:r>
              <a:rPr lang="en-US" sz="2000" dirty="0" smtClean="0"/>
              <a:t>, </a:t>
            </a:r>
            <a:r>
              <a:rPr lang="en-US" sz="2000" dirty="0" err="1" smtClean="0"/>
              <a:t>дете</a:t>
            </a:r>
            <a:r>
              <a:rPr lang="en-US" sz="2000" dirty="0" smtClean="0"/>
              <a:t> </a:t>
            </a:r>
            <a:r>
              <a:rPr lang="en-US" sz="2000" dirty="0" err="1" smtClean="0"/>
              <a:t>које</a:t>
            </a:r>
            <a:r>
              <a:rPr lang="en-US" sz="2000" dirty="0" smtClean="0"/>
              <a:t> “</a:t>
            </a:r>
            <a:r>
              <a:rPr lang="en-US" sz="2000" u="sng" dirty="0" err="1" smtClean="0"/>
              <a:t>има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тешкоће</a:t>
            </a:r>
            <a:r>
              <a:rPr lang="en-US" sz="2000" u="sng" dirty="0" smtClean="0"/>
              <a:t> у </a:t>
            </a:r>
            <a:r>
              <a:rPr lang="en-US" sz="2000" u="sng" dirty="0" err="1" smtClean="0"/>
              <a:t>развоју</a:t>
            </a:r>
            <a:r>
              <a:rPr lang="en-US" sz="2000" u="sng" dirty="0" smtClean="0"/>
              <a:t> и </a:t>
            </a:r>
            <a:r>
              <a:rPr lang="en-US" sz="2000" u="sng" dirty="0" err="1" smtClean="0"/>
              <a:t>није</a:t>
            </a:r>
            <a:r>
              <a:rPr lang="en-US" sz="2000" u="sng" dirty="0" smtClean="0"/>
              <a:t> у </a:t>
            </a:r>
            <a:r>
              <a:rPr lang="en-US" sz="2000" u="sng" dirty="0" err="1" smtClean="0"/>
              <a:t>могућности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да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постигне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или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одржи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задовољавајући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ниво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здравља</a:t>
            </a:r>
            <a:r>
              <a:rPr lang="en-US" sz="2000" u="sng" dirty="0" smtClean="0"/>
              <a:t> и </a:t>
            </a:r>
            <a:r>
              <a:rPr lang="en-US" sz="2000" u="sng" dirty="0" err="1" smtClean="0"/>
              <a:t>развоја</a:t>
            </a:r>
            <a:r>
              <a:rPr lang="en-US" sz="2000" u="sng" dirty="0" smtClean="0"/>
              <a:t>, </a:t>
            </a:r>
            <a:r>
              <a:rPr lang="en-US" sz="2000" u="sng" dirty="0" err="1" smtClean="0"/>
              <a:t>односно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чије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здравље</a:t>
            </a:r>
            <a:r>
              <a:rPr lang="en-US" sz="2000" u="sng" dirty="0" smtClean="0"/>
              <a:t> и </a:t>
            </a:r>
            <a:r>
              <a:rPr lang="en-US" sz="2000" u="sng" dirty="0" err="1" smtClean="0"/>
              <a:t>развој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могу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знатно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да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се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погоршају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без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додатне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подршке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или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посебних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услуга</a:t>
            </a:r>
            <a:r>
              <a:rPr lang="en-US" sz="2000" u="sng" dirty="0" smtClean="0"/>
              <a:t> у </a:t>
            </a:r>
            <a:r>
              <a:rPr lang="en-US" sz="2000" u="sng" dirty="0" err="1" smtClean="0"/>
              <a:t>области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здравствене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заштите</a:t>
            </a:r>
            <a:r>
              <a:rPr lang="en-US" sz="2000" u="sng" dirty="0" smtClean="0"/>
              <a:t>, </a:t>
            </a:r>
            <a:r>
              <a:rPr lang="en-US" sz="2000" u="sng" dirty="0" err="1" smtClean="0"/>
              <a:t>рехабилитације</a:t>
            </a:r>
            <a:r>
              <a:rPr lang="en-US" sz="2000" u="sng" dirty="0" smtClean="0"/>
              <a:t>, </a:t>
            </a:r>
            <a:r>
              <a:rPr lang="en-US" sz="2000" u="sng" dirty="0" err="1" smtClean="0"/>
              <a:t>образовања</a:t>
            </a:r>
            <a:r>
              <a:rPr lang="en-US" sz="2000" u="sng" dirty="0" smtClean="0"/>
              <a:t>, </a:t>
            </a:r>
            <a:r>
              <a:rPr lang="en-US" sz="2000" u="sng" dirty="0" err="1" smtClean="0"/>
              <a:t>социјалне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заштите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или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других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облика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подршке</a:t>
            </a:r>
            <a:r>
              <a:rPr lang="en-US" sz="2000" u="sng" dirty="0" smtClean="0"/>
              <a:t>“.</a:t>
            </a:r>
            <a:endParaRPr lang="en-US" sz="2000" u="sng" dirty="0" smtClean="0"/>
          </a:p>
          <a:p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Класификација</a:t>
            </a:r>
            <a:r>
              <a:rPr lang="en-US" sz="3600" dirty="0" smtClean="0"/>
              <a:t> </a:t>
            </a:r>
            <a:r>
              <a:rPr lang="en-US" sz="3600" dirty="0" err="1" smtClean="0"/>
              <a:t>врста</a:t>
            </a:r>
            <a:r>
              <a:rPr lang="en-US" sz="3600" dirty="0" smtClean="0"/>
              <a:t>  </a:t>
            </a:r>
            <a:r>
              <a:rPr lang="en-US" sz="3600" dirty="0" err="1" smtClean="0"/>
              <a:t>сметњи</a:t>
            </a:r>
            <a:r>
              <a:rPr lang="en-US" sz="3600" dirty="0" smtClean="0"/>
              <a:t> у </a:t>
            </a:r>
            <a:r>
              <a:rPr lang="en-US" sz="3600" dirty="0" err="1" smtClean="0"/>
              <a:t>развоју</a:t>
            </a:r>
            <a:r>
              <a:rPr lang="en-US" sz="3600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2000" b="1" dirty="0" err="1" smtClean="0"/>
              <a:t>Сензорне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сметње</a:t>
            </a:r>
            <a:r>
              <a:rPr lang="en-US" sz="2000" b="1" dirty="0" smtClean="0"/>
              <a:t> </a:t>
            </a:r>
            <a:r>
              <a:rPr lang="sr-Cyrl-RS" sz="2000" dirty="0" smtClean="0"/>
              <a:t> и </a:t>
            </a:r>
            <a:r>
              <a:rPr lang="sr-Cyrl-RS" sz="2000" b="1" dirty="0" smtClean="0"/>
              <a:t>сметње сензорне интеграције</a:t>
            </a:r>
            <a:r>
              <a:rPr lang="en-US" sz="2000" b="1" dirty="0" smtClean="0"/>
              <a:t>  </a:t>
            </a:r>
            <a:r>
              <a:rPr lang="en-US" sz="2000" dirty="0" err="1" smtClean="0"/>
              <a:t>оштећење</a:t>
            </a:r>
            <a:r>
              <a:rPr lang="en-US" sz="2000" dirty="0" smtClean="0"/>
              <a:t> </a:t>
            </a:r>
            <a:r>
              <a:rPr lang="en-US" sz="2000" dirty="0" err="1" smtClean="0"/>
              <a:t>сензорних</a:t>
            </a:r>
            <a:r>
              <a:rPr lang="en-US" sz="2000" dirty="0" smtClean="0"/>
              <a:t> </a:t>
            </a:r>
            <a:r>
              <a:rPr lang="en-US" sz="2000" dirty="0" err="1" smtClean="0"/>
              <a:t>функција</a:t>
            </a:r>
            <a:r>
              <a:rPr lang="en-US" sz="2000" dirty="0" smtClean="0"/>
              <a:t>  (</a:t>
            </a:r>
            <a:r>
              <a:rPr lang="en-US" sz="2000" dirty="0" err="1" smtClean="0"/>
              <a:t>вид</a:t>
            </a:r>
            <a:r>
              <a:rPr lang="en-US" sz="2000" dirty="0" smtClean="0"/>
              <a:t>; </a:t>
            </a:r>
            <a:r>
              <a:rPr lang="en-US" sz="2000" dirty="0" err="1" smtClean="0"/>
              <a:t>слух</a:t>
            </a:r>
            <a:r>
              <a:rPr lang="en-US" sz="2000" dirty="0" smtClean="0"/>
              <a:t>; </a:t>
            </a:r>
            <a:r>
              <a:rPr lang="en-US" sz="2000" dirty="0" err="1" smtClean="0"/>
              <a:t>укус</a:t>
            </a:r>
            <a:r>
              <a:rPr lang="en-US" sz="2000" dirty="0" smtClean="0"/>
              <a:t>; </a:t>
            </a:r>
            <a:r>
              <a:rPr lang="en-US" sz="2000" dirty="0" err="1" smtClean="0"/>
              <a:t>мирис</a:t>
            </a:r>
            <a:r>
              <a:rPr lang="en-US" sz="2000" dirty="0" smtClean="0"/>
              <a:t>; </a:t>
            </a:r>
            <a:r>
              <a:rPr lang="en-US" sz="2000" dirty="0" err="1" smtClean="0"/>
              <a:t>вестибуларни</a:t>
            </a:r>
            <a:r>
              <a:rPr lang="sr-Latn-RS" sz="2000" dirty="0" smtClean="0"/>
              <a:t>; </a:t>
            </a:r>
            <a:r>
              <a:rPr lang="sr-Cyrl-RS" sz="2000" dirty="0" smtClean="0"/>
              <a:t>тактилни; </a:t>
            </a:r>
            <a:r>
              <a:rPr lang="en-US" sz="2000" dirty="0" err="1" smtClean="0"/>
              <a:t>проприоцептивни</a:t>
            </a:r>
            <a:r>
              <a:rPr lang="en-US" sz="2000" dirty="0" smtClean="0"/>
              <a:t>  )</a:t>
            </a:r>
            <a:endParaRPr lang="en-US" sz="2000" dirty="0" smtClean="0"/>
          </a:p>
          <a:p>
            <a:pPr>
              <a:buNone/>
            </a:pPr>
            <a:r>
              <a:rPr lang="sr-Cyrl-RS" sz="2000" dirty="0" smtClean="0"/>
              <a:t>    </a:t>
            </a:r>
            <a:r>
              <a:rPr lang="en-US" sz="2000" dirty="0" smtClean="0"/>
              <a:t>*</a:t>
            </a:r>
            <a:r>
              <a:rPr lang="sr-Cyrl-RS" sz="2000" u="sng" dirty="0" smtClean="0"/>
              <a:t>сензорне </a:t>
            </a:r>
            <a:r>
              <a:rPr lang="en-US" sz="2000" u="sng" dirty="0" err="1" smtClean="0"/>
              <a:t>сметње</a:t>
            </a:r>
            <a:r>
              <a:rPr lang="en-US" sz="2000" u="sng" dirty="0" smtClean="0"/>
              <a:t> у </a:t>
            </a:r>
            <a:r>
              <a:rPr lang="en-US" sz="2000" u="sng" dirty="0" err="1" smtClean="0"/>
              <a:t>развоју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се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могу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кориговати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или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ублажити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током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развојног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периода</a:t>
            </a:r>
            <a:endParaRPr lang="sr-Cyrl-RS" sz="2000" u="sng" dirty="0" smtClean="0"/>
          </a:p>
          <a:p>
            <a:pPr>
              <a:buNone/>
            </a:pPr>
            <a:endParaRPr lang="en-US" sz="2000" u="sng" dirty="0" smtClean="0"/>
          </a:p>
          <a:p>
            <a:pPr lvl="0"/>
            <a:r>
              <a:rPr lang="en-US" sz="2000" b="1" dirty="0" err="1" smtClean="0"/>
              <a:t>Соматске</a:t>
            </a:r>
            <a:r>
              <a:rPr lang="en-US" sz="2000" b="1" dirty="0" smtClean="0"/>
              <a:t> ( </a:t>
            </a:r>
            <a:r>
              <a:rPr lang="en-US" sz="2000" b="1" dirty="0" err="1" smtClean="0"/>
              <a:t>телесне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физичке</a:t>
            </a:r>
            <a:r>
              <a:rPr lang="en-US" sz="2000" b="1" dirty="0" smtClean="0"/>
              <a:t> ) </a:t>
            </a:r>
            <a:r>
              <a:rPr lang="en-US" sz="2000" b="1" dirty="0" err="1" smtClean="0"/>
              <a:t>сметње</a:t>
            </a:r>
            <a:r>
              <a:rPr lang="en-US" sz="2000" b="1" dirty="0" smtClean="0"/>
              <a:t> </a:t>
            </a:r>
            <a:r>
              <a:rPr lang="en-US" sz="2000" dirty="0" smtClean="0"/>
              <a:t>– </a:t>
            </a:r>
            <a:r>
              <a:rPr lang="en-US" sz="2000" dirty="0" err="1" smtClean="0"/>
              <a:t>оштећење</a:t>
            </a:r>
            <a:r>
              <a:rPr lang="en-US" sz="2000" dirty="0" smtClean="0"/>
              <a:t> </a:t>
            </a:r>
            <a:r>
              <a:rPr lang="en-US" sz="2000" dirty="0" err="1" smtClean="0"/>
              <a:t>моторног</a:t>
            </a:r>
            <a:r>
              <a:rPr lang="en-US" sz="2000" dirty="0" smtClean="0"/>
              <a:t> (</a:t>
            </a:r>
            <a:r>
              <a:rPr lang="sr-Cyrl-RS" sz="2000" dirty="0" smtClean="0"/>
              <a:t>мишићно-</a:t>
            </a:r>
            <a:r>
              <a:rPr lang="en-US" sz="2000" dirty="0" err="1" smtClean="0"/>
              <a:t>коштано-зглобног</a:t>
            </a:r>
            <a:r>
              <a:rPr lang="en-US" sz="2000" dirty="0" smtClean="0"/>
              <a:t> </a:t>
            </a:r>
            <a:r>
              <a:rPr lang="en-US" sz="2000" dirty="0" err="1" smtClean="0"/>
              <a:t>система</a:t>
            </a:r>
            <a:r>
              <a:rPr lang="en-US" sz="2000" dirty="0" smtClean="0"/>
              <a:t>)</a:t>
            </a:r>
            <a:r>
              <a:rPr lang="sr-Cyrl-RS" sz="2000" dirty="0" smtClean="0"/>
              <a:t> – Церебрална парализа</a:t>
            </a:r>
            <a:endParaRPr lang="en-US" sz="2000" dirty="0" smtClean="0"/>
          </a:p>
          <a:p>
            <a:pPr>
              <a:buNone/>
            </a:pPr>
            <a:r>
              <a:rPr lang="sr-Cyrl-RS" sz="2000" dirty="0" smtClean="0"/>
              <a:t>    </a:t>
            </a:r>
            <a:r>
              <a:rPr lang="en-US" sz="2000" dirty="0" smtClean="0"/>
              <a:t>* </a:t>
            </a:r>
            <a:r>
              <a:rPr lang="en-US" sz="2000" u="sng" dirty="0" err="1" smtClean="0"/>
              <a:t>инвалидитет</a:t>
            </a:r>
            <a:r>
              <a:rPr lang="en-US" sz="2000" u="sng" dirty="0" smtClean="0"/>
              <a:t> </a:t>
            </a:r>
            <a:r>
              <a:rPr lang="sr-Cyrl-RS" sz="2000" u="sng" dirty="0" smtClean="0"/>
              <a:t>је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трајно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стање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које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се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може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одржавати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уз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континуиране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рехабилитацијске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третмане</a:t>
            </a:r>
            <a:r>
              <a:rPr lang="en-US" sz="2000" u="sng" dirty="0" smtClean="0"/>
              <a:t> </a:t>
            </a:r>
            <a:endParaRPr lang="sr-Cyrl-RS" sz="2000" u="sng" dirty="0" smtClean="0"/>
          </a:p>
          <a:p>
            <a:pPr>
              <a:buNone/>
            </a:pPr>
            <a:endParaRPr lang="en-US" sz="2000" u="sng" dirty="0" smtClean="0"/>
          </a:p>
          <a:p>
            <a:pPr lvl="0"/>
            <a:r>
              <a:rPr lang="en-US" sz="2000" b="1" dirty="0" err="1" smtClean="0"/>
              <a:t>Интелектуалне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менталне</a:t>
            </a:r>
            <a:r>
              <a:rPr lang="en-US" sz="2000" b="1" dirty="0" smtClean="0"/>
              <a:t>)  </a:t>
            </a:r>
            <a:r>
              <a:rPr lang="en-US" sz="2000" b="1" dirty="0" err="1" smtClean="0"/>
              <a:t>сметње</a:t>
            </a:r>
            <a:r>
              <a:rPr lang="en-US" sz="2000" b="1" dirty="0" smtClean="0"/>
              <a:t> </a:t>
            </a:r>
            <a:r>
              <a:rPr lang="en-US" sz="2000" dirty="0" smtClean="0"/>
              <a:t>– </a:t>
            </a:r>
            <a:r>
              <a:rPr lang="en-US" sz="2000" dirty="0" err="1" smtClean="0"/>
              <a:t>Даунов</a:t>
            </a:r>
            <a:r>
              <a:rPr lang="en-US" sz="2000" dirty="0" smtClean="0"/>
              <a:t> </a:t>
            </a:r>
            <a:r>
              <a:rPr lang="en-US" sz="2000" dirty="0" err="1" smtClean="0"/>
              <a:t>синдром</a:t>
            </a:r>
            <a:endParaRPr lang="sr-Latn-RS" sz="2000" dirty="0" smtClean="0"/>
          </a:p>
          <a:p>
            <a:pPr lvl="0">
              <a:buFont typeface="Wingdings" panose="05000000000000000000" pitchFamily="2" charset="2"/>
              <a:buChar char="§"/>
            </a:pPr>
            <a:r>
              <a:rPr lang="sr-Cyrl-RS" sz="2000" b="1" dirty="0" smtClean="0"/>
              <a:t>Развојни поремећаји </a:t>
            </a:r>
            <a:r>
              <a:rPr lang="sr-Cyrl-RS" sz="2000" dirty="0" smtClean="0"/>
              <a:t>-  аутизам, адд, адхд </a:t>
            </a:r>
            <a:endParaRPr lang="sr-Cyrl-RS" sz="2000" dirty="0" smtClean="0"/>
          </a:p>
          <a:p>
            <a:pPr lvl="0"/>
            <a:endParaRPr lang="en-US" sz="2000" dirty="0" smtClean="0"/>
          </a:p>
          <a:p>
            <a:pPr lvl="0"/>
            <a:r>
              <a:rPr lang="en-US" sz="2000" b="1" dirty="0" err="1" smtClean="0"/>
              <a:t>Вишеструке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ометености</a:t>
            </a:r>
            <a:endParaRPr lang="en-US" sz="2000" b="1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092280" y="5157192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400" b="1" dirty="0" smtClean="0"/>
              <a:t>Оштећење слуха и говора</a:t>
            </a:r>
            <a:br>
              <a:rPr lang="sr-Cyrl-RS" sz="2000" dirty="0" smtClean="0"/>
            </a:br>
            <a:r>
              <a:rPr lang="sr-Cyrl-RS" sz="2000" dirty="0" smtClean="0"/>
              <a:t>Сметње у развоју (аудитивних) слушних способности испољавају се као умањена или потпуно одсутна слушна осетљивост, која озбиљно омета развој и употребу говора и језика као и социјалну комуникацију</a:t>
            </a:r>
            <a:endParaRPr lang="en-US" sz="2000" dirty="0"/>
          </a:p>
        </p:txBody>
      </p:sp>
      <p:pic>
        <p:nvPicPr>
          <p:cNvPr id="11" name="Content Placeholder 10" descr="20180216_132518.jpg"/>
          <p:cNvPicPr>
            <a:picLocks noGrp="1" noChangeAspect="1"/>
          </p:cNvPicPr>
          <p:nvPr>
            <p:ph sz="half" idx="1"/>
          </p:nvPr>
        </p:nvPicPr>
        <p:blipFill>
          <a:blip r:embed="rId1" cstate="print"/>
          <a:stretch>
            <a:fillRect/>
          </a:stretch>
        </p:blipFill>
        <p:spPr>
          <a:xfrm>
            <a:off x="457200" y="1988840"/>
            <a:ext cx="4038600" cy="345638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0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Cyrl-RS" sz="2000" b="1" dirty="0" smtClean="0"/>
              <a:t>Последице оштећења слуха:</a:t>
            </a:r>
            <a:endParaRPr lang="sr-Cyrl-RS" sz="2000" b="1" dirty="0" smtClean="0"/>
          </a:p>
          <a:p>
            <a:r>
              <a:rPr lang="sr-Cyrl-RS" sz="2000" dirty="0" smtClean="0"/>
              <a:t>Тешкоће у учењу говора</a:t>
            </a:r>
            <a:endParaRPr lang="sr-Cyrl-RS" sz="2000" dirty="0" smtClean="0"/>
          </a:p>
          <a:p>
            <a:r>
              <a:rPr lang="sr-Cyrl-RS" sz="2000" dirty="0" smtClean="0"/>
              <a:t>Заостајање у усвајању писаног и говорног језика</a:t>
            </a:r>
            <a:endParaRPr lang="sr-Cyrl-RS" sz="2000" dirty="0" smtClean="0"/>
          </a:p>
          <a:p>
            <a:r>
              <a:rPr lang="sr-Cyrl-RS" sz="2000" dirty="0" smtClean="0"/>
              <a:t>Проблеми у писаном изражавању</a:t>
            </a:r>
            <a:endParaRPr lang="sr-Cyrl-RS" sz="2000" dirty="0" smtClean="0"/>
          </a:p>
          <a:p>
            <a:r>
              <a:rPr lang="sr-Cyrl-RS" sz="2000" dirty="0" smtClean="0"/>
              <a:t>Оскудан речник</a:t>
            </a:r>
            <a:endParaRPr lang="sr-Cyrl-RS" sz="2000" dirty="0" smtClean="0"/>
          </a:p>
          <a:p>
            <a:r>
              <a:rPr lang="sr-Cyrl-RS" sz="2000" dirty="0" smtClean="0"/>
              <a:t>Аграматичан говор</a:t>
            </a:r>
            <a:endParaRPr lang="sr-Cyrl-RS" sz="2000" dirty="0" smtClean="0"/>
          </a:p>
          <a:p>
            <a:r>
              <a:rPr lang="sr-Cyrl-RS" sz="2000" dirty="0" smtClean="0"/>
              <a:t>Отежано разумевање писаног текста</a:t>
            </a:r>
            <a:endParaRPr lang="sr-Cyrl-RS" sz="2000" dirty="0" smtClean="0"/>
          </a:p>
          <a:p>
            <a:r>
              <a:rPr lang="sr-Cyrl-RS" sz="2000" dirty="0" smtClean="0"/>
              <a:t>Образовно заостајање</a:t>
            </a:r>
            <a:endParaRPr lang="sr-Cyrl-RS" sz="2000" dirty="0" smtClean="0"/>
          </a:p>
          <a:p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489848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347048" cy="707678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Карактеристике деце са оштећењем слуха</a:t>
            </a:r>
            <a:endParaRPr lang="en-US" sz="2400" dirty="0"/>
          </a:p>
        </p:txBody>
      </p:sp>
      <p:pic>
        <p:nvPicPr>
          <p:cNvPr id="5" name="Content Placeholder 4" descr="DSC0922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3419872" y="1052736"/>
            <a:ext cx="5266928" cy="406377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46449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Делују не заинтересовано и одсутно</a:t>
            </a:r>
            <a:endParaRPr lang="sr-Cyrl-R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Краткотрајна пажња</a:t>
            </a:r>
            <a:endParaRPr lang="sr-Cyrl-R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Понашање често агресивно (скретање пажње)</a:t>
            </a:r>
            <a:endParaRPr lang="sr-Cyrl-R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 smtClean="0">
                <a:latin typeface="+mj-lt"/>
              </a:rPr>
              <a:t>Отежана комуникација (гест)</a:t>
            </a:r>
            <a:endParaRPr lang="sr-Cyrl-RS" sz="2000" dirty="0" smtClean="0">
              <a:latin typeface="+mj-lt"/>
            </a:endParaRPr>
          </a:p>
          <a:p>
            <a:endParaRPr lang="sr-Cyrl-RS" sz="2000" dirty="0" smtClean="0">
              <a:latin typeface="+mj-lt"/>
            </a:endParaRPr>
          </a:p>
          <a:p>
            <a:r>
              <a:rPr lang="sr-Cyrl-RS" sz="2000" b="1" u="sng" dirty="0" smtClean="0">
                <a:latin typeface="+mj-lt"/>
              </a:rPr>
              <a:t>Не постоји дефицит у моторном развоју</a:t>
            </a:r>
            <a:endParaRPr lang="en-US" sz="2000" b="1" u="sng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157192"/>
            <a:ext cx="151216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Специфичности рада са децом оштећеног слуха на часовима скијања</a:t>
            </a:r>
            <a:endParaRPr lang="en-ZA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</a:fld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3979572" y="6194739"/>
            <a:ext cx="1371600" cy="52673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 txBox="1"/>
          <p:nvPr/>
        </p:nvSpPr>
        <p:spPr>
          <a:xfrm>
            <a:off x="4569921" y="1412776"/>
            <a:ext cx="4394567" cy="525658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 smtClean="0"/>
              <a:t>омогућити да стоје први иза инструктора</a:t>
            </a: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dirty="0" smtClean="0"/>
              <a:t>д</a:t>
            </a:r>
            <a:r>
              <a:rPr lang="sr-Cyrl-RS" dirty="0" smtClean="0"/>
              <a:t>ок причате дете вам мора видети лице</a:t>
            </a: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 smtClean="0"/>
              <a:t>прилагодити говор (брзина, ритам, интонација, изражајност, користити једноставан речник, правити паузе у излагању)</a:t>
            </a: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dirty="0" smtClean="0"/>
              <a:t>а</a:t>
            </a:r>
            <a:r>
              <a:rPr lang="sr-Cyrl-RS" dirty="0" smtClean="0"/>
              <a:t>ко користите гест рукама, руке морају бити у висини груди</a:t>
            </a: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dirty="0" smtClean="0"/>
              <a:t>п</a:t>
            </a:r>
            <a:r>
              <a:rPr lang="sr-Cyrl-RS" dirty="0" smtClean="0"/>
              <a:t>редставити садржај што очигледније</a:t>
            </a: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dirty="0" smtClean="0"/>
              <a:t>р</a:t>
            </a:r>
            <a:r>
              <a:rPr lang="sr-Cyrl-RS" dirty="0" smtClean="0"/>
              <a:t>асчланити инструкције на мале кораке</a:t>
            </a:r>
            <a:r>
              <a:rPr lang="sr-Latn-RS" dirty="0" smtClean="0"/>
              <a:t> </a:t>
            </a:r>
            <a:r>
              <a:rPr lang="sr-Cyrl-RS" dirty="0" smtClean="0"/>
              <a:t>(вербално објашњење, затим демонстрација)</a:t>
            </a: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 smtClean="0"/>
              <a:t>обезбедити визуелну подршку (демонстрација)</a:t>
            </a: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dirty="0" smtClean="0"/>
              <a:t>бодрити их и хвалити</a:t>
            </a: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6846" y="2139414"/>
            <a:ext cx="4243138" cy="318235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260648"/>
            <a:ext cx="12961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9529</Words>
  <Application>WPS Presentation</Application>
  <PresentationFormat>On-screen Show (4:3)</PresentationFormat>
  <Paragraphs>325</Paragraphs>
  <Slides>29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Calibri</vt:lpstr>
      <vt:lpstr>Corbel</vt:lpstr>
      <vt:lpstr>Microsoft YaHei</vt:lpstr>
      <vt:lpstr>Arial Unicode MS</vt:lpstr>
      <vt:lpstr>Office Theme</vt:lpstr>
      <vt:lpstr>ИЗАЗОВИ, ТЕШКОЋЕ И СПЕЦИФИЧНОСТИ У РЕАЛИЗАЦИЈИ ОБУКЕ СКИЈАЊА  КОД ДЕЦЕ СА СМЕТЊАМА У РАЗВОЈУ Рада Савић Кукољ  професор физичке културе</vt:lpstr>
      <vt:lpstr>Циљ излагања</vt:lpstr>
      <vt:lpstr>PowerPoint 演示文稿</vt:lpstr>
      <vt:lpstr>Терминолошке одреднице</vt:lpstr>
      <vt:lpstr>PowerPoint 演示文稿</vt:lpstr>
      <vt:lpstr>Класификација врста  сметњи у развоју: </vt:lpstr>
      <vt:lpstr>Оштећење слуха и говора Сметње у развоју (аудитивних) слушних способности испољавају се као умањена или потпуно одсутна слушна осетљивост, која озбиљно омета развој и употребу говора и језика као и социјалну комуникацију</vt:lpstr>
      <vt:lpstr>Карактеристике деце са оштећењем слуха</vt:lpstr>
      <vt:lpstr>Специфичности рада са децом оштећеног слуха на часовима скијања</vt:lpstr>
      <vt:lpstr>Изазови, тешкоће и специфичности у реализацији обуке скијања код деце са сметњама у развоју</vt:lpstr>
      <vt:lpstr>Пример позитивног утицаја на социоемоционални развој  деце оштећеног слуха на часовима скијања</vt:lpstr>
      <vt:lpstr>Оштећење вида Сметње у развоју вида испољавају се као умањена или потпуно одсутна чулна осетљивост на светлосне надражаје, која значајно омета визуелну комуникацију. </vt:lpstr>
      <vt:lpstr>Специфичности рада са децом оштећеног вида  на часовима скијања</vt:lpstr>
      <vt:lpstr>Деца са поремећајем сензорне интеграције</vt:lpstr>
      <vt:lpstr>Специфичности рада са децом са поремећајем  сензорне интеграције на часовима скијања</vt:lpstr>
      <vt:lpstr>Соматске ( телесне, физичке ) сметње – оштећење моторног (мишићно-коштано-зглобног) система </vt:lpstr>
      <vt:lpstr>Специфичности рада са децом са  соматским оштећењима на часовима скијања</vt:lpstr>
      <vt:lpstr>Интелектуалне сметње – немогућност напредовања у интелектуалним способностима </vt:lpstr>
      <vt:lpstr>               Сложен развојни поремећај који се испољава до 3. године живота</vt:lpstr>
      <vt:lpstr>Специфичности рада са децом  са поремећајем из аутистичног спектра на часовима скијања </vt:lpstr>
      <vt:lpstr>Хиперкинетички (хиперактивни) синдром, најчешћи ментални поремећај код деце</vt:lpstr>
      <vt:lpstr>Последице АДХД синдрома које деца  испољавају </vt:lpstr>
      <vt:lpstr>Специфичности рада са децом са АДХД синдромом на часовима скијања</vt:lpstr>
      <vt:lpstr>Препоруке у раду са децом са сметњама у развоју на настави скијања</vt:lpstr>
      <vt:lpstr>Препоруке у раду са децом са сметњама у развоју на настави скијања</vt:lpstr>
      <vt:lpstr>PowerPoint 演示文稿</vt:lpstr>
      <vt:lpstr>PowerPoint 演示文稿</vt:lpstr>
      <vt:lpstr>PowerPoint 演示文稿</vt:lpstr>
      <vt:lpstr>Хвала на пажњи!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Fujitsu</dc:creator>
  <cp:lastModifiedBy>User</cp:lastModifiedBy>
  <cp:revision>107</cp:revision>
  <dcterms:created xsi:type="dcterms:W3CDTF">2019-02-06T23:35:00Z</dcterms:created>
  <dcterms:modified xsi:type="dcterms:W3CDTF">2024-01-11T17:20:51Z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9915ECF561A34C0E8ACD397F4BECA3FF_13</vt:lpwstr>
  </property>
  <property fmtid="{D5CDD505-2E9C-101B-9397-08002B2CF9AE}" pid="3" name="KSOProductBuildVer">
    <vt:lpwstr>1033-12.2.0.13412</vt:lpwstr>
  </property>
</Properties>
</file>