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85" r:id="rId4"/>
    <p:sldId id="298" r:id="rId5"/>
    <p:sldId id="259" r:id="rId6"/>
    <p:sldId id="260" r:id="rId7"/>
    <p:sldId id="289" r:id="rId8"/>
    <p:sldId id="266" r:id="rId9"/>
    <p:sldId id="268" r:id="rId10"/>
    <p:sldId id="286" r:id="rId11"/>
    <p:sldId id="290" r:id="rId12"/>
    <p:sldId id="297" r:id="rId13"/>
    <p:sldId id="292" r:id="rId14"/>
    <p:sldId id="269" r:id="rId15"/>
    <p:sldId id="295" r:id="rId16"/>
    <p:sldId id="296" r:id="rId17"/>
    <p:sldId id="293" r:id="rId18"/>
    <p:sldId id="288" r:id="rId19"/>
    <p:sldId id="257" r:id="rId20"/>
    <p:sldId id="263" r:id="rId21"/>
    <p:sldId id="265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Macronutrients</a:t>
            </a:r>
            <a:r>
              <a:rPr lang="sr-Latn-RS" baseline="0"/>
              <a:t> intake chart sample</a:t>
            </a:r>
            <a:endParaRPr lang="sr-Latn-R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Protein</c:f>
              <c:strCache>
                <c:ptCount val="1"/>
                <c:pt idx="0">
                  <c:v>Protein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chart!$A$2:$C$2</c:f>
              <c:numCache>
                <c:formatCode>0.0</c:formatCode>
                <c:ptCount val="3"/>
                <c:pt idx="0">
                  <c:v>1.27436528497409</c:v>
                </c:pt>
                <c:pt idx="1">
                  <c:v>1.08537564766839</c:v>
                </c:pt>
                <c:pt idx="2">
                  <c:v>1.1520725388601</c:v>
                </c:pt>
              </c:numCache>
            </c:numRef>
          </c:val>
        </c:ser>
        <c:ser>
          <c:idx val="1"/>
          <c:order val="1"/>
          <c:tx>
            <c:strRef>
              <c:f>Fat</c:f>
              <c:strCache>
                <c:ptCount val="1"/>
                <c:pt idx="0">
                  <c:v>Fat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chart!$A$3:$C$3</c:f>
              <c:numCache>
                <c:formatCode>0.0</c:formatCode>
                <c:ptCount val="3"/>
                <c:pt idx="0">
                  <c:v>0.640699481865285</c:v>
                </c:pt>
                <c:pt idx="1">
                  <c:v>0.468160621761658</c:v>
                </c:pt>
                <c:pt idx="2">
                  <c:v>0.391968911917098</c:v>
                </c:pt>
              </c:numCache>
            </c:numRef>
          </c:val>
        </c:ser>
        <c:ser>
          <c:idx val="2"/>
          <c:order val="2"/>
          <c:tx>
            <c:strRef>
              <c:f>CH</c:f>
              <c:strCache>
                <c:ptCount val="1"/>
                <c:pt idx="0">
                  <c:v>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chart!$A$4:$C$4</c:f>
              <c:numCache>
                <c:formatCode>0.0</c:formatCode>
                <c:ptCount val="3"/>
                <c:pt idx="0">
                  <c:v>4.2720207253886</c:v>
                </c:pt>
                <c:pt idx="1">
                  <c:v>4.01353626943005</c:v>
                </c:pt>
                <c:pt idx="2">
                  <c:v>4.2434585492228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216944"/>
        <c:axId val="449217600"/>
      </c:barChart>
      <c:catAx>
        <c:axId val="4492169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49217600"/>
        <c:crosses val="autoZero"/>
        <c:auto val="1"/>
        <c:lblAlgn val="ctr"/>
        <c:lblOffset val="100"/>
        <c:noMultiLvlLbl val="0"/>
      </c:catAx>
      <c:valAx>
        <c:axId val="44921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4921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dirty="0"/>
              <a:t>Raspored makronutrijenata u 7-dnevnom MC PRIPREME 2020</a:t>
            </a:r>
            <a:endParaRPr lang="sr-Latn-RS" dirty="0"/>
          </a:p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 dirty="0"/>
          </a:p>
        </c:rich>
      </c:tx>
      <c:layout>
        <c:manualLayout>
          <c:xMode val="edge"/>
          <c:yMode val="edge"/>
          <c:x val="0.147934931065158"/>
          <c:y val="0.040195233993683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Protein po kg/TM</c:f>
              <c:strCache>
                <c:ptCount val="1"/>
                <c:pt idx="0">
                  <c:v>Protein po kg/TM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grafik!$B$3:$H$3</c:f>
              <c:numCache>
                <c:formatCode>0.0</c:formatCode>
                <c:ptCount val="7"/>
                <c:pt idx="0">
                  <c:v>2.31311904761905</c:v>
                </c:pt>
                <c:pt idx="1">
                  <c:v>1.975</c:v>
                </c:pt>
                <c:pt idx="2">
                  <c:v>1.9375</c:v>
                </c:pt>
                <c:pt idx="3">
                  <c:v>2.29025</c:v>
                </c:pt>
                <c:pt idx="4">
                  <c:v>2.80365</c:v>
                </c:pt>
                <c:pt idx="5">
                  <c:v>1.8375</c:v>
                </c:pt>
                <c:pt idx="6">
                  <c:v>1.1625</c:v>
                </c:pt>
              </c:numCache>
            </c:numRef>
          </c:val>
        </c:ser>
        <c:ser>
          <c:idx val="1"/>
          <c:order val="1"/>
          <c:tx>
            <c:strRef>
              <c:f>masti po kg/TM</c:f>
              <c:strCache>
                <c:ptCount val="1"/>
                <c:pt idx="0">
                  <c:v>masti po kg/TM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grafik!$B$4:$H$4</c:f>
              <c:numCache>
                <c:formatCode>0.0</c:formatCode>
                <c:ptCount val="7"/>
                <c:pt idx="0">
                  <c:v>1.24702380952381</c:v>
                </c:pt>
                <c:pt idx="1">
                  <c:v>0.4875</c:v>
                </c:pt>
                <c:pt idx="2">
                  <c:v>1.275</c:v>
                </c:pt>
                <c:pt idx="3">
                  <c:v>0.675875</c:v>
                </c:pt>
                <c:pt idx="4">
                  <c:v>1.457925</c:v>
                </c:pt>
                <c:pt idx="5">
                  <c:v>1.45</c:v>
                </c:pt>
                <c:pt idx="6">
                  <c:v>0.7625</c:v>
                </c:pt>
              </c:numCache>
            </c:numRef>
          </c:val>
        </c:ser>
        <c:ser>
          <c:idx val="2"/>
          <c:order val="2"/>
          <c:tx>
            <c:strRef>
              <c:f>UH po kg/TM</c:f>
              <c:strCache>
                <c:ptCount val="1"/>
                <c:pt idx="0">
                  <c:v>UH po kg/TM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grafik!$B$5:$H$5</c:f>
              <c:numCache>
                <c:formatCode>0.0</c:formatCode>
                <c:ptCount val="7"/>
                <c:pt idx="0">
                  <c:v>4.76797619047619</c:v>
                </c:pt>
                <c:pt idx="1">
                  <c:v>5.6125</c:v>
                </c:pt>
                <c:pt idx="2">
                  <c:v>4.2375</c:v>
                </c:pt>
                <c:pt idx="3">
                  <c:v>4.09275</c:v>
                </c:pt>
                <c:pt idx="4">
                  <c:v>6.2588125</c:v>
                </c:pt>
                <c:pt idx="5">
                  <c:v>4.625</c:v>
                </c:pt>
                <c:pt idx="6">
                  <c:v>4.3375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635968"/>
        <c:axId val="459640560"/>
      </c:barChart>
      <c:catAx>
        <c:axId val="459635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59640560"/>
        <c:crosses val="autoZero"/>
        <c:auto val="1"/>
        <c:lblAlgn val="ctr"/>
        <c:lblOffset val="100"/>
        <c:noMultiLvlLbl val="0"/>
      </c:catAx>
      <c:valAx>
        <c:axId val="45964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5963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35F8-F688-47B2-9526-00101262312F}" type="datetimeFigureOut">
              <a:rPr lang="sr-Latn-RS" smtClean="0"/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6C4-6C00-44BE-8D14-DA326C819B4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35F8-F688-47B2-9526-00101262312F}" type="datetimeFigureOut">
              <a:rPr lang="sr-Latn-RS" smtClean="0"/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6C4-6C00-44BE-8D14-DA326C819B4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35F8-F688-47B2-9526-00101262312F}" type="datetimeFigureOut">
              <a:rPr lang="sr-Latn-RS" smtClean="0"/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6C4-6C00-44BE-8D14-DA326C819B4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35F8-F688-47B2-9526-00101262312F}" type="datetimeFigureOut">
              <a:rPr lang="sr-Latn-RS" smtClean="0"/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6C4-6C00-44BE-8D14-DA326C819B4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35F8-F688-47B2-9526-00101262312F}" type="datetimeFigureOut">
              <a:rPr lang="sr-Latn-RS" smtClean="0"/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6C4-6C00-44BE-8D14-DA326C819B4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35F8-F688-47B2-9526-00101262312F}" type="datetimeFigureOut">
              <a:rPr lang="sr-Latn-RS" smtClean="0"/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6C4-6C00-44BE-8D14-DA326C819B4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35F8-F688-47B2-9526-00101262312F}" type="datetimeFigureOut">
              <a:rPr lang="sr-Latn-RS" smtClean="0"/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6C4-6C00-44BE-8D14-DA326C819B4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35F8-F688-47B2-9526-00101262312F}" type="datetimeFigureOut">
              <a:rPr lang="sr-Latn-RS" smtClean="0"/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6C4-6C00-44BE-8D14-DA326C819B4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35F8-F688-47B2-9526-00101262312F}" type="datetimeFigureOut">
              <a:rPr lang="sr-Latn-RS" smtClean="0"/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6C4-6C00-44BE-8D14-DA326C819B4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35F8-F688-47B2-9526-00101262312F}" type="datetimeFigureOut">
              <a:rPr lang="sr-Latn-RS" smtClean="0"/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6C4-6C00-44BE-8D14-DA326C819B4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35F8-F688-47B2-9526-00101262312F}" type="datetimeFigureOut">
              <a:rPr lang="sr-Latn-RS" smtClean="0"/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76C4-6C00-44BE-8D14-DA326C819B47}" type="slidenum">
              <a:rPr lang="sr-Latn-RS" smtClean="0"/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635F8-F688-47B2-9526-00101262312F}" type="datetimeFigureOut">
              <a:rPr lang="sr-Latn-RS" smtClean="0"/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76C4-6C00-44BE-8D14-DA326C819B47}" type="slidenum">
              <a:rPr lang="sr-Latn-RS" smtClean="0"/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122" name="Picture 2" descr="Cell Molecule Background (Graphic) by ojosujono96 · Creative Fabric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894300">
            <a:off x="1543106" y="2834085"/>
            <a:ext cx="8288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ĆELIJSKA ISHRANA</a:t>
            </a:r>
            <a:endParaRPr lang="sr-Latn-R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>
            <p:ph idx="1"/>
          </p:nvPr>
        </p:nvGraphicFramePr>
        <p:xfrm>
          <a:off x="838200" y="1005080"/>
          <a:ext cx="10515600" cy="5215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876148"/>
                <a:gridCol w="1629052"/>
                <a:gridCol w="1752600"/>
              </a:tblGrid>
              <a:tr h="638698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Trening u sezoni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ciljevi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Željena adaptacija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Obim i intenzitet rada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Preporučen unos UH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komentari</a:t>
                      </a:r>
                      <a:endParaRPr lang="sr-Latn-RS" dirty="0"/>
                    </a:p>
                  </a:txBody>
                  <a:tcPr/>
                </a:tc>
              </a:tr>
              <a:tr h="1683966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Pripremni period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Zrdavlje igrača.</a:t>
                      </a:r>
                      <a:endParaRPr lang="sr-Latn-RS" sz="1400" dirty="0"/>
                    </a:p>
                    <a:p>
                      <a:pPr algn="ctr"/>
                      <a:r>
                        <a:rPr lang="sr-Latn-RS" sz="1400" dirty="0"/>
                        <a:t>Rad na poboljšanju individualnih fizičkih, mentalnih, taktičkih kvaliteta. </a:t>
                      </a:r>
                      <a:endParaRPr lang="sr-Latn-RS" sz="1400" dirty="0"/>
                    </a:p>
                    <a:p>
                      <a:pPr algn="ctr"/>
                      <a:r>
                        <a:rPr lang="sr-Latn-RS" sz="1400" dirty="0"/>
                        <a:t>Priprema za sezonu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Latn-RS" sz="1400" dirty="0"/>
                        <a:t>Povećati AE i ANA kapacitet, maksimalnu snagu, brzinu, prevenirati povrede</a:t>
                      </a:r>
                      <a:endParaRPr lang="sr-Latn-RS" sz="1400" dirty="0"/>
                    </a:p>
                    <a:p>
                      <a:pPr algn="ctr"/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Trajanje od 60 do 180 min</a:t>
                      </a:r>
                      <a:endParaRPr lang="sr-Latn-RS" sz="1400" dirty="0"/>
                    </a:p>
                    <a:p>
                      <a:pPr algn="ctr"/>
                      <a:r>
                        <a:rPr lang="sr-Latn-RS" sz="1400" dirty="0"/>
                        <a:t>Distanca: 3-12km</a:t>
                      </a:r>
                      <a:endParaRPr lang="sr-Latn-RS" sz="1400" dirty="0"/>
                    </a:p>
                    <a:p>
                      <a:pPr algn="ctr"/>
                      <a:r>
                        <a:rPr lang="sr-Latn-RS" sz="1400" dirty="0"/>
                        <a:t>Trčanje visokim intenzitetom: &gt;</a:t>
                      </a:r>
                      <a:r>
                        <a:rPr lang="en-US" sz="1400" dirty="0"/>
                        <a:t> 400m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  <a:r>
                        <a:rPr lang="sr-Latn-RS" sz="1400" dirty="0"/>
                        <a:t>-8g/kgTM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Unos prati varijacije u treningu, štelovanjem se koriguje TM (gubitak masti, povećanje MM)</a:t>
                      </a:r>
                      <a:endParaRPr lang="sr-Latn-RS" sz="1400" dirty="0"/>
                    </a:p>
                  </a:txBody>
                  <a:tcPr/>
                </a:tc>
              </a:tr>
              <a:tr h="1733609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Trening u sezoni </a:t>
                      </a:r>
                      <a:endParaRPr lang="sr-Latn-RS" sz="1400" dirty="0"/>
                    </a:p>
                    <a:p>
                      <a:pPr algn="ctr"/>
                      <a:r>
                        <a:rPr lang="sr-Latn-RS" sz="1400" dirty="0"/>
                        <a:t>(1 utakmica nedeljno)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Održati- popraviti fizičke varijable</a:t>
                      </a:r>
                      <a:endParaRPr lang="sr-Latn-RS" sz="1400" dirty="0"/>
                    </a:p>
                    <a:p>
                      <a:pPr algn="ctr"/>
                      <a:r>
                        <a:rPr lang="sr-Latn-RS" sz="1400" dirty="0"/>
                        <a:t>Održavati zdravlje, izbeći povrede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Održavanje AE i ANA kapaciteta, snage, mišićne mase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45- 90 min</a:t>
                      </a:r>
                      <a:endParaRPr lang="sr-Latn-RS" sz="1400" dirty="0"/>
                    </a:p>
                    <a:p>
                      <a:pPr algn="ctr"/>
                      <a:r>
                        <a:rPr lang="sr-Latn-RS" sz="1400" dirty="0"/>
                        <a:t>Distanca: 2-7km</a:t>
                      </a:r>
                      <a:endParaRPr lang="sr-Latn-RS" sz="1400" dirty="0"/>
                    </a:p>
                    <a:p>
                      <a:pPr algn="ctr"/>
                      <a:r>
                        <a:rPr lang="sr-Latn-RS" sz="1400" dirty="0"/>
                        <a:t>Trčanje visokim intenzitetom : &gt;</a:t>
                      </a:r>
                      <a:r>
                        <a:rPr lang="en-US" sz="1400" dirty="0"/>
                        <a:t> 400m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Latn-RS" sz="1400" dirty="0"/>
                        <a:t>3-8g/kgTM</a:t>
                      </a:r>
                      <a:endParaRPr lang="sr-Latn-RS" sz="1400" dirty="0"/>
                    </a:p>
                    <a:p>
                      <a:pPr algn="ctr"/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Unos prati zahteve mikrociklusa, pogotovo „punjenje UH“ za MD-1 i MD.</a:t>
                      </a:r>
                      <a:endParaRPr lang="sr-Latn-RS" sz="1400" dirty="0"/>
                    </a:p>
                    <a:p>
                      <a:pPr algn="ctr"/>
                      <a:r>
                        <a:rPr lang="sr-Latn-RS" sz="1400" dirty="0"/>
                        <a:t>Praćenje individulanih ciljeva</a:t>
                      </a:r>
                      <a:endParaRPr lang="sr-Latn-RS" sz="1400" dirty="0"/>
                    </a:p>
                  </a:txBody>
                  <a:tcPr/>
                </a:tc>
              </a:tr>
              <a:tr h="370039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Trening u sezoni sa 2 utakmice nedeljno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Izbegavanje povređivanja</a:t>
                      </a:r>
                      <a:endParaRPr lang="sr-Latn-RS" sz="1400" dirty="0"/>
                    </a:p>
                    <a:p>
                      <a:pPr algn="ctr"/>
                      <a:r>
                        <a:rPr lang="sr-Latn-RS" sz="1400" dirty="0"/>
                        <a:t>Ubrzan oporavak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Obnova mišićnih fukcija, glikogena, rehidratacija, izbegavanje mentalne zasićenosti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Tranja ispod 60 min</a:t>
                      </a:r>
                      <a:endParaRPr lang="sr-Latn-RS" sz="1400" dirty="0"/>
                    </a:p>
                    <a:p>
                      <a:pPr algn="ctr"/>
                      <a:r>
                        <a:rPr lang="sr-Latn-RS" sz="1400" dirty="0"/>
                        <a:t>Distanca ispod 3km</a:t>
                      </a:r>
                      <a:endParaRPr lang="sr-Latn-RS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Latn-RS" sz="1400" dirty="0"/>
                        <a:t>Trčanje visokim intenzitetom : &lt;</a:t>
                      </a:r>
                      <a:r>
                        <a:rPr lang="en-US" sz="1400" dirty="0"/>
                        <a:t> </a:t>
                      </a:r>
                      <a:r>
                        <a:rPr lang="sr-Latn-RS" sz="1400" dirty="0"/>
                        <a:t>5</a:t>
                      </a:r>
                      <a:r>
                        <a:rPr lang="en-US" sz="1400" dirty="0"/>
                        <a:t>0m</a:t>
                      </a:r>
                      <a:endParaRPr lang="sr-Latn-RS" sz="1400" dirty="0"/>
                    </a:p>
                    <a:p>
                      <a:pPr algn="ctr"/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sr-Latn-RS" sz="1400" dirty="0"/>
                        <a:t>6-8g/kgTM</a:t>
                      </a:r>
                      <a:endParaRPr lang="sr-Latn-RS" sz="1400" dirty="0"/>
                    </a:p>
                    <a:p>
                      <a:pPr algn="ctr"/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/>
                        <a:t>Unos prati zahteve obima rada u ritmu 72 časa između utakmica </a:t>
                      </a:r>
                      <a:endParaRPr lang="sr-Latn-R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41865" y="301841"/>
            <a:ext cx="854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FIZIOLIŠKI ZAHTEVI ZA UNOSOM UH ZA TRENING (UEFA Consensus dokument, 2019)</a:t>
            </a:r>
            <a:endParaRPr lang="sr-Latn-R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903" y="1368358"/>
            <a:ext cx="11452194" cy="50158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1348" y="568139"/>
            <a:ext cx="885103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FODMAP (Fermentisani Oligo- Di- Monosaharidi i Polioli)</a:t>
            </a:r>
            <a:endParaRPr lang="sr-Latn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9218" name="Picture 2" descr="Keto diet concept - salmon, avocado, eggs, nuts and seeds, bright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121862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48" y="286087"/>
            <a:ext cx="8953501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HIDRATACIJA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Gubitak od 2% TM uvodi u dehidriranost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Unos elektrolita 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Mehanizam: hipohidratacija – pov. Temperatura – smanjene UV srca neispraćeno povećanjem frekvencije srca- povećana potrošnja glikogena- ISCRPLJENOST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„uzorkovanje urina“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Čime se rehidrirati: napitak prijatnog ukusa, koji ne izazaziva poremećaj u varenju, brzo se metaboliše, obezbeđuje dovoljno elektrolita zbog održavanja Na-K pumpe (zamor)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9218" name="Picture 2" descr="Keto diet concept - salmon, avocado, eggs, nuts and seeds, bright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121862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48" y="286087"/>
            <a:ext cx="895350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Povreda</a:t>
            </a:r>
            <a:endParaRPr lang="sr-Latn-R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faze: degeneracija, upala, regeneracija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UH: 3-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g/kgTM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Protein- 2-3g</a:t>
            </a: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/kgTM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0.4g </a:t>
            </a: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obrok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Kazein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30g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eturn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</a:t>
            </a: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čiti atrofiju, ispoštovati en.potrebe  i pratiti telesni status (%)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Grčevi: ispoštovati unos UH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DOMS</a:t>
            </a: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odloženi početak bola u mišiću 48h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Pogotovo nakon eks. Vežbi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1026" name="Picture 2" descr="Woman running white background Stock Photos - Page 1 : Masterfil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7" y="523874"/>
            <a:ext cx="5761413" cy="32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3725" y="999331"/>
            <a:ext cx="49339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ŽENE: </a:t>
            </a:r>
            <a:endParaRPr lang="sr-Latn-R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kalorijski okvir od 3000Kcal</a:t>
            </a:r>
            <a:endParaRPr lang="sr-Latn-R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Okvirno 45Kcal/kg bezmasne mase tela</a:t>
            </a:r>
            <a:endParaRPr lang="sr-Latn-R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„ŽENSKA SPORTSKA TRIJADA“</a:t>
            </a:r>
            <a:endParaRPr lang="sr-Latn-R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LOŠA ISHRANA</a:t>
            </a:r>
            <a:endParaRPr lang="sr-Latn-R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MENSTRUALNI POREMEĆAJ</a:t>
            </a:r>
            <a:endParaRPr lang="sr-Latn-R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LOŠE STANJE KOŠTANOG SISTEMA</a:t>
            </a:r>
            <a:endParaRPr lang="sr-Latn-R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PROTEIN: 1,6- 2,2g/KgTM</a:t>
            </a:r>
            <a:endParaRPr lang="sr-Latn-R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Mikronutrijenti: Zn, Fe, B12 i folna k</a:t>
            </a:r>
            <a:r>
              <a:rPr lang="sr-Latn-RS" sz="2400" dirty="0">
                <a:solidFill>
                  <a:schemeClr val="bg1"/>
                </a:solidFill>
              </a:rPr>
              <a:t>iselina</a:t>
            </a:r>
            <a:endParaRPr lang="sr-Latn-R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2052" name="Picture 4" descr="Cartoon Cute Childrens Day Background Design | Cartoon background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1" y="0"/>
            <a:ext cx="12223751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0350" y="681037"/>
            <a:ext cx="80962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MLADI SPORTISTA SE SMATRA SVAKA OSOBA ISPOD 18 GODINA</a:t>
            </a:r>
            <a:endPara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KRITIČAN PERIOD 14. GODINA</a:t>
            </a:r>
            <a:endPara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ISPRATITI: DENTALNU STAROST, SEKUNDARNE SEKSUALNE  KARAKTERISTIKE, RAZVOJ SKELETA, PREDIKCIJU VRHUNCA RASTA</a:t>
            </a:r>
            <a:endPara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NEADEKVATAN ENERGETSKI BILANS MOŽE DA UGROZI RAST I ZDRAVLJE SPORTISTE</a:t>
            </a:r>
            <a:endPara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Latn-R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UNOS UH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OD 3 DO 6g/kgTM U PERIODU UMERENOG TRENIRANJA, DO 6-8g/kgTM U PERIODIMA INTENZIVNOG TRENIRANJA</a:t>
            </a:r>
            <a:endPara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Latn-R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1,5 DO 1,7g/kgTM</a:t>
            </a:r>
            <a:endPara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„ŠAROLIKOST TANJIRA“</a:t>
            </a:r>
            <a:endPara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HIDRATACIJA: PRIHVATILJVO DO 3% GUBITKA</a:t>
            </a:r>
            <a:endPara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EDUKACIJA, RAD SA TRENERIMA- „RODITELJSKI ODNOS“</a:t>
            </a:r>
            <a:endPara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</a:t>
            </a:r>
            <a:endPara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HIGIJENA SNA</a:t>
            </a:r>
            <a:endParaRPr lang="sr-Latn-R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289175"/>
            <a:ext cx="4352925" cy="1325563"/>
          </a:xfrm>
        </p:spPr>
        <p:txBody>
          <a:bodyPr/>
          <a:lstStyle/>
          <a:p>
            <a:pPr algn="ctr"/>
            <a:r>
              <a:rPr lang="sr-Latn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SUPLEMENTI:</a:t>
            </a:r>
            <a:br>
              <a:rPr lang="sr-Latn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ILI NE?</a:t>
            </a:r>
            <a:endParaRPr lang="sr-Latn-R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365125"/>
            <a:ext cx="5962650" cy="616663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KLASIFIKACIJA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121" y="3422560"/>
            <a:ext cx="25758" cy="12879"/>
          </a:xfrm>
          <a:prstGeom prst="rect">
            <a:avLst/>
          </a:prstGeom>
        </p:spPr>
      </p:pic>
      <p:graphicFrame>
        <p:nvGraphicFramePr>
          <p:cNvPr id="3" name="Table 4"/>
          <p:cNvGraphicFramePr>
            <a:graphicFrameLocks noGrp="1"/>
          </p:cNvGraphicFramePr>
          <p:nvPr>
            <p:ph idx="1"/>
          </p:nvPr>
        </p:nvGraphicFramePr>
        <p:xfrm>
          <a:off x="1343024" y="1825625"/>
          <a:ext cx="9563102" cy="395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551"/>
                <a:gridCol w="4781551"/>
              </a:tblGrid>
              <a:tr h="420979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Vrste suplemenata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primeri</a:t>
                      </a:r>
                      <a:endParaRPr lang="sr-Latn-RS" dirty="0"/>
                    </a:p>
                  </a:txBody>
                  <a:tcPr/>
                </a:tc>
              </a:tr>
              <a:tr h="1038031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Sportska hrana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Elektroliti sa UH, UH gelovi, barovi, šejkovi, proteinski napici, hrana obogaćena proteinima, tečni obroci (smoothie) </a:t>
                      </a:r>
                      <a:endParaRPr lang="sr-Latn-RS" dirty="0"/>
                    </a:p>
                  </a:txBody>
                  <a:tcPr/>
                </a:tc>
              </a:tr>
              <a:tr h="420979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Supstance s indikretnim dejstovm na dostignuće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Kofein, Kreatin, B- Alanin (Sustamin), Nitrati</a:t>
                      </a:r>
                      <a:endParaRPr lang="sr-Latn-RS" dirty="0"/>
                    </a:p>
                  </a:txBody>
                  <a:tcPr/>
                </a:tc>
              </a:tr>
              <a:tr h="1349440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Esencijalni nutrijenti (indirektno utiču na dostignuće)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Miltuvitamini</a:t>
                      </a:r>
                      <a:endParaRPr lang="sr-Latn-RS" dirty="0"/>
                    </a:p>
                    <a:p>
                      <a:pPr algn="ctr"/>
                      <a:r>
                        <a:rPr lang="sr-Latn-RS" dirty="0"/>
                        <a:t>Vitamin D</a:t>
                      </a:r>
                      <a:endParaRPr lang="sr-Latn-RS" dirty="0"/>
                    </a:p>
                    <a:p>
                      <a:pPr algn="ctr"/>
                      <a:r>
                        <a:rPr lang="sr-Latn-RS" dirty="0"/>
                        <a:t>Fe</a:t>
                      </a:r>
                      <a:endParaRPr lang="sr-Latn-RS" dirty="0"/>
                    </a:p>
                    <a:p>
                      <a:pPr algn="ctr"/>
                      <a:r>
                        <a:rPr lang="sr-Latn-RS" dirty="0"/>
                        <a:t>Ca</a:t>
                      </a:r>
                      <a:endParaRPr lang="sr-Latn-RS" dirty="0"/>
                    </a:p>
                  </a:txBody>
                  <a:tcPr/>
                </a:tc>
              </a:tr>
              <a:tr h="726621"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Dodaci  koji indirektno utiču na dostignuće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Sok od višnje ili konfikture</a:t>
                      </a:r>
                      <a:endParaRPr lang="sr-Latn-RS" dirty="0"/>
                    </a:p>
                    <a:p>
                      <a:pPr algn="ctr"/>
                      <a:r>
                        <a:rPr lang="sr-Latn-RS" dirty="0"/>
                        <a:t>Omega 3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1026" name="Picture 2" descr="Football Grunge Green Sports PPT Wallpaper Backgrounds for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7920" y="453408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PRIMER </a:t>
            </a:r>
            <a:endParaRPr lang="sr-Latn-RS" sz="2400" b="1" dirty="0"/>
          </a:p>
          <a:p>
            <a:pPr algn="just"/>
            <a:r>
              <a:rPr lang="en-US" sz="2400" b="1" dirty="0"/>
              <a:t>STANDRDI FIZ</a:t>
            </a:r>
            <a:r>
              <a:rPr lang="sr-Latn-RS" sz="2400" b="1" dirty="0"/>
              <a:t>ČKIH VARIJABLI ELITNIH FUDBALERA: </a:t>
            </a:r>
            <a:r>
              <a:rPr lang="sr-Latn-RS" sz="2400" dirty="0"/>
              <a:t>ukupna razdaljina pokrivena je </a:t>
            </a:r>
            <a:r>
              <a:rPr lang="en-US" sz="2400" dirty="0"/>
              <a:t>12km; </a:t>
            </a:r>
            <a:r>
              <a:rPr lang="sr-Latn-RS" sz="2400" dirty="0"/>
              <a:t>razdaljina u sprintu</a:t>
            </a:r>
            <a:r>
              <a:rPr lang="en-US" sz="2400" dirty="0"/>
              <a:t>- 600m; </a:t>
            </a:r>
            <a:r>
              <a:rPr lang="sr-Latn-RS" sz="2400" dirty="0"/>
              <a:t>razdaljina u brzom trčanju</a:t>
            </a:r>
            <a:r>
              <a:rPr lang="en-US" sz="2400" dirty="0"/>
              <a:t>- 1600m; </a:t>
            </a:r>
            <a:r>
              <a:rPr lang="sr-Latn-RS" sz="2400" dirty="0"/>
              <a:t>sprintovi</a:t>
            </a:r>
            <a:r>
              <a:rPr lang="en-US" sz="2400" dirty="0"/>
              <a:t>- 90; </a:t>
            </a:r>
            <a:r>
              <a:rPr lang="sr-Latn-RS" sz="2400" dirty="0"/>
              <a:t>maksimalna brzina</a:t>
            </a:r>
            <a:r>
              <a:rPr lang="en-US" sz="2400" dirty="0"/>
              <a:t>- 9.5m/s; </a:t>
            </a:r>
            <a:r>
              <a:rPr lang="sr-Latn-RS" sz="2400" dirty="0"/>
              <a:t>broj klizećih startova</a:t>
            </a:r>
            <a:r>
              <a:rPr lang="en-US" sz="2400" dirty="0"/>
              <a:t>- 10; </a:t>
            </a:r>
            <a:r>
              <a:rPr lang="sr-Latn-RS" sz="2400" dirty="0"/>
              <a:t>promena pravca kretanja i aktivnosti</a:t>
            </a:r>
            <a:r>
              <a:rPr lang="en-US" sz="2400" dirty="0"/>
              <a:t>- 1350/ </a:t>
            </a:r>
            <a:r>
              <a:rPr lang="sr-Latn-RS" sz="2400" dirty="0"/>
              <a:t>utakmici</a:t>
            </a:r>
            <a:r>
              <a:rPr lang="en-US" sz="2400" dirty="0"/>
              <a:t>, </a:t>
            </a:r>
            <a:r>
              <a:rPr lang="sr-Latn-RS" sz="2400" dirty="0"/>
              <a:t>svakih </a:t>
            </a:r>
            <a:r>
              <a:rPr lang="en-US" sz="2400" dirty="0"/>
              <a:t>3-5 sec. </a:t>
            </a:r>
            <a:endParaRPr lang="sr-Latn-RS" sz="2400" dirty="0"/>
          </a:p>
          <a:p>
            <a:endParaRPr lang="sr-Latn-RS" sz="2400" dirty="0"/>
          </a:p>
          <a:p>
            <a:endParaRPr lang="sr-Latn-RS" sz="2400" dirty="0"/>
          </a:p>
          <a:p>
            <a:pPr algn="ctr"/>
            <a:r>
              <a:rPr lang="sr-Latn-RS" sz="2400" b="1" dirty="0"/>
              <a:t>Biomehaničke karakteristike određuju vrstu treninga, a samim tim i vrstu oporavka i ishrane sa suplementacijom</a:t>
            </a:r>
            <a:endParaRPr lang="sr-Latn-RS" sz="2400" b="1" dirty="0"/>
          </a:p>
          <a:p>
            <a:pPr algn="ctr"/>
            <a:r>
              <a:rPr lang="sr-Latn-RS" sz="2400" b="1" dirty="0"/>
              <a:t>Broj informacija sa jedne fudbalske utakmice: 3,5 miliona (FCB)</a:t>
            </a:r>
            <a:endParaRPr lang="sr-Latn-RS" sz="2400" b="1" dirty="0"/>
          </a:p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O načinu igre FCB odlučuje...?</a:t>
            </a:r>
            <a:endParaRPr lang="sr-Latn-R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Ramazan</a:t>
            </a:r>
            <a:br>
              <a:rPr lang="sr-Latn-RS" dirty="0"/>
            </a:br>
            <a:r>
              <a:rPr lang="sr-Latn-RS" dirty="0"/>
              <a:t>(fudbal) 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16062" y="568171"/>
          <a:ext cx="7368466" cy="6056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9069"/>
                <a:gridCol w="1008316"/>
                <a:gridCol w="1027707"/>
                <a:gridCol w="1008316"/>
                <a:gridCol w="891972"/>
                <a:gridCol w="872582"/>
                <a:gridCol w="620504"/>
              </a:tblGrid>
              <a:tr h="19988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sr-Latn-RS" sz="1600" b="1" u="none" strike="noStrike" dirty="0">
                          <a:effectLst/>
                        </a:rPr>
                        <a:t>Breakfast</a:t>
                      </a:r>
                      <a:endParaRPr lang="sr-Latn-R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07885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ingredient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kcal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kJ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CH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Protein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Fat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Qty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Turkey breast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57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232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0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12,5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0,35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50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wholemeal bread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170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720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34,2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5,2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1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100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cream cheese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67,5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259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0,775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1,75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5,56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25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fresh orange juice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500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117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27,5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1,3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0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250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Banana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178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744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45,68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2,18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0,66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200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Soya protein 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72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295,2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2,4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13,6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0,4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20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total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972,5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2072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108,155</a:t>
                      </a:r>
                      <a:endParaRPr lang="sr-Latn-R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22,93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7,57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625</a:t>
                      </a:r>
                      <a:endParaRPr lang="sr-Latn-R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28229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sr-Latn-RS" sz="1800" u="none" strike="noStrike" dirty="0">
                          <a:effectLst/>
                        </a:rPr>
                        <a:t>Dinner</a:t>
                      </a:r>
                      <a:endParaRPr lang="sr-Latn-R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ingredient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kcal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kJ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CH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Protein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Fat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Qty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soup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28,3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0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1,43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0,33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0,43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100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integral pasta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330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1394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62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12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0,75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100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chicken leg no bone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532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1.818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1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54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22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200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brown rice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168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703,5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35,265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3,48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0,83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150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rucola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5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21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0,73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0,516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0,132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20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cucmber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6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26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1,08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0,295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0,08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50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tomato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9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35,5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1,96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0,44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0,1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50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u="none" strike="noStrike">
                          <a:effectLst/>
                        </a:rPr>
                        <a:t>olive oil spoon 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u="none" strike="noStrike">
                          <a:effectLst/>
                        </a:rPr>
                        <a:t>88,4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u="none" strike="noStrike">
                          <a:effectLst/>
                        </a:rPr>
                        <a:t>369,9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u="none" strike="noStrike" dirty="0">
                          <a:effectLst/>
                        </a:rPr>
                        <a:t>54,495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u="none" strike="noStrike">
                          <a:effectLst/>
                        </a:rPr>
                        <a:t>0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u="none" strike="noStrike">
                          <a:effectLst/>
                        </a:rPr>
                        <a:t>10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10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1893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Bonzita corn sweet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270,6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1131,1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46,6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2,9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7,3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60,0</a:t>
                      </a:r>
                      <a:endParaRPr lang="sr-Latn-R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total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1437,3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5499,008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204,52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74,001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41,642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740</a:t>
                      </a:r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ingredient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kcal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kJ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CH</a:t>
                      </a:r>
                      <a:endParaRPr lang="sr-Latn-R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Protein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>
                          <a:effectLst/>
                        </a:rPr>
                        <a:t>Fat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u="none" strike="noStrike" dirty="0">
                          <a:effectLst/>
                        </a:rPr>
                        <a:t>Qty</a:t>
                      </a:r>
                      <a:endParaRPr lang="sr-Latn-R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DAILY TOTAL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2753,85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8006,5</a:t>
                      </a:r>
                      <a:endParaRPr lang="sr-Latn-RS" sz="1200" b="1" i="0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329,8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98,4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49,5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2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1407</a:t>
                      </a:r>
                      <a:endParaRPr lang="sr-Latn-RS" sz="1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 marL="5872" marR="5872" marT="5872" marB="0" anchor="ctr"/>
                </a:tc>
              </a:tr>
              <a:tr h="199889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200" u="none" strike="noStrike">
                          <a:effectLst/>
                        </a:rPr>
                        <a:t>ISO PLUS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u="none" strike="noStrike" dirty="0">
                          <a:effectLst/>
                        </a:rPr>
                        <a:t>255,8</a:t>
                      </a:r>
                      <a:endParaRPr lang="sr-Latn-R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u="none" strike="noStrike" dirty="0">
                          <a:effectLst/>
                        </a:rPr>
                        <a:t>61,2</a:t>
                      </a:r>
                      <a:endParaRPr lang="sr-Latn-R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u="none" strike="noStrike" dirty="0">
                          <a:effectLst/>
                        </a:rPr>
                        <a:t>15,3</a:t>
                      </a:r>
                      <a:endParaRPr lang="sr-Latn-R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u="none" strike="noStrike">
                          <a:effectLst/>
                        </a:rPr>
                        <a:t>0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u="none" strike="noStrike">
                          <a:effectLst/>
                        </a:rPr>
                        <a:t>0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r-Latn-RS" sz="1200" u="none" strike="noStrike" dirty="0">
                          <a:effectLst/>
                        </a:rPr>
                        <a:t>17</a:t>
                      </a:r>
                      <a:endParaRPr lang="sr-Latn-R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ctr"/>
                </a:tc>
              </a:tr>
              <a:tr h="359799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u="none" strike="noStrike">
                          <a:effectLst/>
                        </a:rPr>
                        <a:t>KAZEIN STRAWBERRY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>
                          <a:effectLst/>
                        </a:rPr>
                        <a:t>88,25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>
                          <a:effectLst/>
                        </a:rPr>
                        <a:t>374,25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 dirty="0">
                          <a:effectLst/>
                        </a:rPr>
                        <a:t>1,825</a:t>
                      </a:r>
                      <a:endParaRPr lang="sr-Latn-R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>
                          <a:effectLst/>
                        </a:rPr>
                        <a:t>1,45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>
                          <a:effectLst/>
                        </a:rPr>
                        <a:t>0,25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 dirty="0">
                          <a:effectLst/>
                        </a:rPr>
                        <a:t>25</a:t>
                      </a:r>
                      <a:endParaRPr lang="sr-Latn-R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</a:tr>
              <a:tr h="191893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u="none" strike="noStrike">
                          <a:effectLst/>
                        </a:rPr>
                        <a:t>TM: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>
                          <a:effectLst/>
                        </a:rPr>
                        <a:t>77,2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</a:tr>
              <a:tr h="191893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u="none" strike="noStrike">
                          <a:effectLst/>
                        </a:rPr>
                        <a:t>Protein kg/TM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>
                          <a:effectLst/>
                        </a:rPr>
                        <a:t>1,3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</a:tr>
              <a:tr h="191893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u="none" strike="noStrike">
                          <a:effectLst/>
                        </a:rPr>
                        <a:t>fat kg/TM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>
                          <a:effectLst/>
                        </a:rPr>
                        <a:t>0,6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</a:tr>
              <a:tr h="191893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1200" u="none" strike="noStrike">
                          <a:effectLst/>
                        </a:rPr>
                        <a:t>CH kg/TM</a:t>
                      </a:r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Latn-RS" sz="1200" u="none" strike="noStrike">
                          <a:effectLst/>
                        </a:rPr>
                        <a:t>4,3</a:t>
                      </a:r>
                      <a:endParaRPr lang="sr-Latn-R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</a:endParaRPr>
                    </a:p>
                  </a:txBody>
                  <a:tcPr marL="5872" marR="5872" marT="5872" marB="0" anchor="b"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12198" y="2267134"/>
          <a:ext cx="2803864" cy="2323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0155" y="5175682"/>
            <a:ext cx="2803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Hidratacija- „mućkanje“ vodom ili UH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DR0000415499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0"/>
            <a:ext cx="7316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intest_secti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688" y="2693988"/>
            <a:ext cx="3643312" cy="416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562600" y="109905"/>
          <a:ext cx="5962651" cy="66381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6109"/>
                <a:gridCol w="597497"/>
                <a:gridCol w="597497"/>
                <a:gridCol w="597497"/>
                <a:gridCol w="759037"/>
                <a:gridCol w="597497"/>
                <a:gridCol w="717517"/>
              </a:tblGrid>
              <a:tr h="125390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500">
                          <a:effectLst/>
                        </a:rPr>
                        <a:t>DORUČAK</a:t>
                      </a:r>
                      <a:endParaRPr lang="sr-Latn-RS" sz="6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500">
                          <a:effectLst/>
                        </a:rPr>
                        <a:t> </a:t>
                      </a:r>
                      <a:endParaRPr lang="sr-Latn-RS" sz="6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500">
                          <a:effectLst/>
                        </a:rPr>
                        <a:t> </a:t>
                      </a:r>
                      <a:endParaRPr lang="sr-Latn-RS" sz="6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500">
                          <a:effectLst/>
                        </a:rPr>
                        <a:t> </a:t>
                      </a:r>
                      <a:endParaRPr lang="sr-Latn-RS" sz="6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500">
                          <a:effectLst/>
                        </a:rPr>
                        <a:t> </a:t>
                      </a:r>
                      <a:endParaRPr lang="sr-Latn-RS" sz="6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500">
                          <a:effectLst/>
                        </a:rPr>
                        <a:t> </a:t>
                      </a:r>
                      <a:endParaRPr lang="sr-Latn-RS" sz="6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500">
                          <a:effectLst/>
                        </a:rPr>
                        <a:t> </a:t>
                      </a:r>
                      <a:endParaRPr lang="sr-Latn-RS" sz="6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235735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Namirnica 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kcal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kJ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UH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Proteini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Masti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kolicina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235735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corn flakes (žitarice) 0% šećera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564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2395,5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124,05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11,1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150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Jogurt 1,5% MM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45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188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4,1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3,3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1,5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100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total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609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2.584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128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14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3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250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235735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Namirnica 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kcal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kJ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UH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Proteini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Masti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kolicina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UŽINA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 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Sok od narandže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500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117,5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27,5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2,5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250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RUČAK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 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235735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Namirnica 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kcal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kJ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UH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Proteini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Masti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kolicina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Corba krem od povrca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150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627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25,5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7,5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3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150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Špageti, integralne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660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2788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124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24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1,5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200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245639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Piletina, belo meso (prsa bez kostiju)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232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970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44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6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200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245639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Kukuruz, žuti, slatki, kuvan, bez soli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48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200,5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10,49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1,705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0,75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50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Šargarepa kuvana bez soli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17,5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73,5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4,11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0,38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0,09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50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245639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Toscana Mix, smrznuto mešano povrće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41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172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2,8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1,4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2,4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100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Rukola (rikula)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5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21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0,73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0,516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0,132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Krastavac, oguljen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6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26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1,08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0,295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0,08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50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Paradajz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18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75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3,92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0,88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0,2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100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Ulje maslinovo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88,4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369,9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Kompot od krušaka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77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322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100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total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1342,9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5644,9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192,63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80,676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23,052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1030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UŽINA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235735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Namirnica 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kcal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kJ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UH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Proteini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Masti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kolicina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Banana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178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744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45,68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2,18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0,66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200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total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178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744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45,68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2,18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0,66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200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VEČERA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 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 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235735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Namirnica 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kcal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kJ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UH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Proteini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Masti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kolicina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Cezar salata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132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549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12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12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6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300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245639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Piletina, belo meso (prsa bez kostiju)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232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970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44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6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200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total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364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1519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12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55,6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12,4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500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255796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Namirnica 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kcal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kJ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UH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Proteini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Masti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kolicina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DNEVNI TOTAL</a:t>
                      </a:r>
                      <a:endParaRPr lang="sr-Latn-RS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3.750</a:t>
                      </a:r>
                      <a:endParaRPr lang="sr-Latn-RS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10.788</a:t>
                      </a:r>
                      <a:endParaRPr lang="sr-Latn-RS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449</a:t>
                      </a:r>
                      <a:endParaRPr lang="sr-Latn-RS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158</a:t>
                      </a:r>
                      <a:endParaRPr lang="sr-Latn-RS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sr-Latn-RS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2.497</a:t>
                      </a:r>
                      <a:endParaRPr lang="sr-Latn-RS" sz="9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ISO PLUS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255,8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61,2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15,3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</a:rPr>
                        <a:t>17</a:t>
                      </a:r>
                      <a:endParaRPr lang="sr-Latn-RS" sz="900" dirty="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ctr"/>
                </a:tc>
              </a:tr>
              <a:tr h="147801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TM: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80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 dirty="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</a:tr>
              <a:tr h="147801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Protein po kg/TM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1,975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 dirty="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</a:tr>
              <a:tr h="147801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masti po kg/TM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0,4875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 dirty="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</a:tr>
              <a:tr h="147801">
                <a:tc>
                  <a:txBody>
                    <a:bodyPr/>
                    <a:lstStyle/>
                    <a:p>
                      <a:pPr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UH po kg/TM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 algn="r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900">
                          <a:effectLst/>
                        </a:rPr>
                        <a:t>5,6125</a:t>
                      </a:r>
                      <a:endParaRPr lang="sr-Latn-RS" sz="900">
                        <a:effectLst/>
                        <a:latin typeface="HRHelvetic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r-Latn-RS" sz="900" dirty="0">
                        <a:effectLst/>
                        <a:latin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32638" marR="32638" marT="0" marB="0" anchor="b"/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-1" y="2164151"/>
          <a:ext cx="5857875" cy="296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re is No Magic Pill - Steve JS - Mediu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91" y="1655686"/>
            <a:ext cx="4918228" cy="368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435658" y="1544715"/>
            <a:ext cx="5548544" cy="386178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542192" y="1451499"/>
            <a:ext cx="5344633" cy="412062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2050" name="Picture 2" descr="Simple Sport Template - Free PPT Backgrounds and Templat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015" y="0"/>
            <a:ext cx="12179584" cy="688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6241" y="1690688"/>
            <a:ext cx="5486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Individualizacija</a:t>
            </a:r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Periodizacija</a:t>
            </a:r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  <a:p>
            <a:pPr algn="ctr"/>
            <a:r>
              <a:rPr lang="sr-Latn-RS" sz="2000" dirty="0"/>
              <a:t>Spoj teorije i prakse, tačnije, što efikasnija primene teorijskog znanja u praktičnoj primeni grupnih i individualnih sportova</a:t>
            </a:r>
            <a:endParaRPr lang="sr-Latn-R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074" name="Picture 2" descr="30 NATIONAL SPORTS DAY P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44" y="79899"/>
            <a:ext cx="12192000" cy="677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7730" y="585271"/>
            <a:ext cx="806092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ISHRANA SPORTISTA</a:t>
            </a:r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Lako za pripremu</a:t>
            </a:r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Efikasno</a:t>
            </a:r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Finansijski prihvatljivo</a:t>
            </a:r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Lokalno (makronutrienti iz lokalnih izvora)</a:t>
            </a:r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Lako za konzumiranje</a:t>
            </a:r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Ostali faktori: san, oporavak, mikrociklus, religijski zahtevi (post, Ramazan)</a:t>
            </a:r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Vegani, Vegetarijanci, ostali oblici ishrane</a:t>
            </a:r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4R (Rehydraditon, Refuel, Repair, Recovery)</a:t>
            </a:r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POVERENJE!</a:t>
            </a:r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  <a:p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074" name="Picture 2" descr="30 NATIONAL SPORTS DAY PP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44" y="79899"/>
            <a:ext cx="12192000" cy="677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0148" y="1303113"/>
            <a:ext cx="864684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Ukupna energetska potrošnja =</a:t>
            </a:r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vrednost bazalnog metabolizma (</a:t>
            </a:r>
            <a:r>
              <a:rPr lang="sr-Latn-R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Harris Bennedict formula</a:t>
            </a:r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energetska potrošnja usled aktivnosti (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tablice, aplikacije)</a:t>
            </a:r>
            <a:endPara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energetska vrenost hrane 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(tablice, aplikacije)</a:t>
            </a:r>
            <a:endPara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FAKTORI: toplo- hladno vreme, stres, nadmorska visina, lutearna faza menstrualnog ciklusa.</a:t>
            </a:r>
            <a:endParaRPr lang="sr-Latn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  <a:p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9218" name="Picture 2" descr="Keto diet concept - salmon, avocado, eggs, nuts and seeds, bright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121862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523" y="162262"/>
            <a:ext cx="10172701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Dnevne potrebe za proteinima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1.6- </a:t>
            </a: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2-3g/kgTM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25- 30g po obroku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Preko 30g se ne apsorbuje, ali po najnovijim istraživanjima ne remeti funkciju sistema za izlučivanje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Proteini surutke, Soje, pirinča, ...KAZEIN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4-5 uzimanja po 25-30g dnevno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BCAA: značaj posle treninga. 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Leucin 3g= 200g pilećeg filea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sistem za varenje. 40% katabolizam. 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ide u aktivne mišiće</a:t>
            </a:r>
            <a:endParaRPr lang="sr-Latn-R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9218" name="Picture 2" descr="Keto diet concept - salmon, avocado, eggs, nuts and seeds, bright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121862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399" y="809962"/>
            <a:ext cx="711517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Dnevne potrebe za mastima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MASTI: 1- 1,2g/kgTM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20-25% dnevnog unosa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1g = 9Kcal 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Omega 3, 6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Neophodni sa liposulubilne vitamine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Izvor energije za aerobne aktinosti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9218" name="Picture 2" descr="Keto diet concept - salmon, avocado, eggs, nuts and seeds, bright ..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121862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348" y="286087"/>
            <a:ext cx="8953501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Dnevne potrebe za UH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UH: 3-10g/kgTM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Prelazni period: 3-5g/kgTM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Pripremni period: 5-8g/kgTM 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Takmičarski period 2x nedeljno: 6- 10g/kgTM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„punjenje UH“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 -  2  -  kick off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ritmu igranja 2x nedeljno, depoi glikogena se pune 72- 96 časova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30-60g odmah posle utakmice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Koncentracija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glikogena</a:t>
            </a: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92- 45- 9 mmol</a:t>
            </a: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sr-Latn-R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Depoi: jetra, plazma, mozak, mišići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Koncentracija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napitaka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5-8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sr-Latn-R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sr-Latn-R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7358</Words>
  <Application>WPS Presentation</Application>
  <PresentationFormat>Widescreen</PresentationFormat>
  <Paragraphs>1087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Cambria</vt:lpstr>
      <vt:lpstr>HRHelvetica</vt:lpstr>
      <vt:lpstr>Segoe Print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SUPLEMENTI: DA ILI NE?</vt:lpstr>
      <vt:lpstr>KLASIFIKACIJA</vt:lpstr>
      <vt:lpstr>PowerPoint 演示文稿</vt:lpstr>
      <vt:lpstr>Ramazan (fudbal)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Branislav Rajic</dc:creator>
  <cp:lastModifiedBy>User</cp:lastModifiedBy>
  <cp:revision>68</cp:revision>
  <dcterms:created xsi:type="dcterms:W3CDTF">2020-04-25T14:48:00Z</dcterms:created>
  <dcterms:modified xsi:type="dcterms:W3CDTF">2024-01-11T17:25:18Z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FA8BAC64FBF14F3482C7BAAB4F79B1EC_13</vt:lpwstr>
  </property>
  <property fmtid="{D5CDD505-2E9C-101B-9397-08002B2CF9AE}" pid="3" name="KSOProductBuildVer">
    <vt:lpwstr>1033-12.2.0.13412</vt:lpwstr>
  </property>
</Properties>
</file>