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2" r:id="rId3"/>
    <p:sldId id="259" r:id="rId4"/>
    <p:sldId id="257" r:id="rId5"/>
    <p:sldId id="268" r:id="rId6"/>
    <p:sldId id="258" r:id="rId7"/>
    <p:sldId id="261" r:id="rId8"/>
    <p:sldId id="262" r:id="rId9"/>
    <p:sldId id="263" r:id="rId10"/>
    <p:sldId id="264" r:id="rId11"/>
    <p:sldId id="265" r:id="rId12"/>
    <p:sldId id="273" r:id="rId13"/>
    <p:sldId id="260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F7B5EE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79174-57E6-4807-8FC9-77770430536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2428-CE9E-4F92-AD17-C5D32B03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22428-CE9E-4F92-AD17-C5D32B03DD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5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65702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20052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125656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1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47500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187339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235331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71422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22961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165184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128099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86296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421787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314749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8971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137645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429308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5972E-FC67-4A09-ACC7-5BBDACCEC16D}" type="datetimeFigureOut">
              <a:rPr lang="sr-Latn-CS" smtClean="0"/>
              <a:pPr/>
              <a:t>2.12.2023.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95FC7-B389-438A-B029-0149F6CB0455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3470964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SFV logo CIR nova verzija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3901" y="2759521"/>
            <a:ext cx="1401352" cy="136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3554" t="2259"/>
          <a:stretch>
            <a:fillRect/>
          </a:stretch>
        </p:blipFill>
        <p:spPr bwMode="auto">
          <a:xfrm>
            <a:off x="179512" y="2818260"/>
            <a:ext cx="1080120" cy="130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5495" y="908720"/>
            <a:ext cx="8998175" cy="1471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sr-Cyrl-R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 ОРГАНИЗАЦИЈЕ И УПРАВЉАЊА У ШКОЛАМА СКИЈАЊА</a:t>
            </a:r>
            <a:endParaRPr lang="sr-Latn-R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4829735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Алпско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скијање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спада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полуструктуралне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спортове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који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</a:t>
            </a:r>
            <a:r>
              <a:rPr lang="sr-Cyrl-R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ује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снежним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леденим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површинама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током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целе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године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:\ZLATNI USB\ZVEZDAN SLIKE FAKS\IMG ZVEKI FSF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0774" y="2828978"/>
            <a:ext cx="1862897" cy="1241931"/>
          </a:xfrm>
          <a:prstGeom prst="rect">
            <a:avLst/>
          </a:prstGeom>
          <a:noFill/>
        </p:spPr>
      </p:pic>
      <p:pic>
        <p:nvPicPr>
          <p:cNvPr id="3" name="Picture 2" descr="sasi300x200">
            <a:extLst>
              <a:ext uri="{FF2B5EF4-FFF2-40B4-BE49-F238E27FC236}">
                <a16:creationId xmlns="" xmlns:a16="http://schemas.microsoft.com/office/drawing/2014/main" id="{1191AE9D-4E04-4E7F-75DC-BE2355F7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0833" t="6250" r="2315" b="20551"/>
          <a:stretch>
            <a:fillRect/>
          </a:stretch>
        </p:blipFill>
        <p:spPr bwMode="auto">
          <a:xfrm>
            <a:off x="3613879" y="2805022"/>
            <a:ext cx="1926052" cy="1289845"/>
          </a:xfrm>
          <a:prstGeom prst="rect">
            <a:avLst/>
          </a:prstGeom>
          <a:noFill/>
          <a:ln w="9525">
            <a:solidFill>
              <a:srgbClr val="4B7937"/>
            </a:solidFill>
            <a:miter lim="800000"/>
            <a:headEnd/>
            <a:tailEnd/>
          </a:ln>
        </p:spPr>
      </p:pic>
      <p:pic>
        <p:nvPicPr>
          <p:cNvPr id="4" name="Picture 1" descr="Ð ÐµÐ·ÑÐ»ÑÐ°Ñ ÑÐ»Ð¸ÐºÐ° Ð·Ð° amblem ski saveza srbije">
            <a:extLst>
              <a:ext uri="{FF2B5EF4-FFF2-40B4-BE49-F238E27FC236}">
                <a16:creationId xmlns="" xmlns:a16="http://schemas.microsoft.com/office/drawing/2014/main" id="{26FEF11F-A726-EEE4-C041-188DB274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9595" y="2823924"/>
            <a:ext cx="1949661" cy="12969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66BE77D-0859-D576-0AA7-BE945CD1620F}"/>
              </a:ext>
            </a:extLst>
          </p:cNvPr>
          <p:cNvSpPr/>
          <p:nvPr/>
        </p:nvSpPr>
        <p:spPr>
          <a:xfrm>
            <a:off x="791580" y="17561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“</a:t>
            </a:r>
            <a:r>
              <a:rPr lang="sr-Cyrl-RS" sz="20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Редовни семинар годишњег стручног усавршавања (8 сати</a:t>
            </a:r>
            <a:r>
              <a:rPr lang="sr-Cyrl-RS" sz="20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0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2.12.2023. Сајмиште</a:t>
            </a:r>
            <a:r>
              <a:rPr lang="sr-Latn-RS" sz="2000" i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n-US" sz="2000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23" y="722125"/>
            <a:ext cx="6896534" cy="1080938"/>
          </a:xfrm>
        </p:spPr>
        <p:txBody>
          <a:bodyPr/>
          <a:lstStyle/>
          <a:p>
            <a:pPr algn="ctr"/>
            <a:r>
              <a:rPr lang="sr-Cyrl-RS" b="1" i="1" dirty="0" smtClean="0">
                <a:latin typeface="Times New Roman"/>
                <a:ea typeface="Calibri"/>
              </a:rPr>
              <a:t>3. Људски </a:t>
            </a:r>
            <a:r>
              <a:rPr lang="sr-Cyrl-RS" b="1" i="1" dirty="0">
                <a:latin typeface="Times New Roman"/>
                <a:ea typeface="Calibri"/>
              </a:rPr>
              <a:t>ресурси:</a:t>
            </a:r>
            <a:r>
              <a:rPr lang="sr-Cyrl-RS" sz="32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8712968" cy="4536504"/>
          </a:xfrm>
        </p:spPr>
        <p:txBody>
          <a:bodyPr>
            <a:normAutofit fontScale="92500" lnSpcReduction="20000"/>
          </a:bodyPr>
          <a:lstStyle/>
          <a:p>
            <a:pPr marL="0" marR="0" indent="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Представљају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субјекте и објекте деловања и рада.</a:t>
            </a:r>
            <a:r>
              <a:rPr lang="sr-Cyrl-RS" sz="20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Субјекти су</a:t>
            </a:r>
            <a:r>
              <a:rPr lang="sr-Cyrl-RS" sz="20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сви појединци који су запослени у школи скијања. Истичемо да подучавање скијању на скијалиштима могу да реализују једино </a:t>
            </a:r>
            <a:r>
              <a:rPr lang="sr-Cyrl-RS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ски инструктори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који су ангажовани од ски школе и који имају закључене уговоре са ЈП Скијалишта Србије.</a:t>
            </a:r>
            <a:r>
              <a:rPr lang="sr-Cyrl-RS" sz="20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</a:t>
            </a:r>
            <a:endParaRPr lang="sr-Cyrl-RS" sz="2000" dirty="0" smtClean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  <a:p>
            <a:pPr marL="0" marR="0" indent="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r-Cyrl-RS" sz="2000" dirty="0" smtClean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  <a:p>
            <a:pPr marL="0" marR="0" indent="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Обавеза </a:t>
            </a:r>
            <a:r>
              <a:rPr lang="sr-Cyrl-RS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инструктора који су зпослени јесте да реализују високе стандарде у организационом, техничком и методичком смислу</a:t>
            </a:r>
            <a:r>
              <a:rPr lang="sr-Cyrl-RS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indent="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r-Cyrl-RS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marR="0" indent="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RS" dirty="0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Поред инструктора људске ресурсе у школама чине и: запослени у менаџменту (директор, сектор финансија), запослени у маркетингу (ПР особа), особе које се баве „букингом“ упошљавањем и поделом часова инструкторима, али и аниматори који су задужени за промоцију доделе диплома и забавни део рада у школама.</a:t>
            </a:r>
            <a:endParaRPr lang="en-US" sz="2000" dirty="0">
              <a:solidFill>
                <a:srgbClr val="66FF33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228"/>
            <a:ext cx="6896534" cy="1080938"/>
          </a:xfrm>
        </p:spPr>
        <p:txBody>
          <a:bodyPr>
            <a:normAutofit/>
          </a:bodyPr>
          <a:lstStyle/>
          <a:p>
            <a:pPr algn="ctr"/>
            <a:r>
              <a:rPr lang="sr-Cyrl-RS" sz="3200" b="1" i="1" dirty="0" smtClean="0">
                <a:latin typeface="Times New Roman"/>
                <a:ea typeface="Calibri"/>
              </a:rPr>
              <a:t>4. Процеси</a:t>
            </a:r>
            <a:r>
              <a:rPr lang="sr-Cyrl-RS" sz="3200" b="1" i="1" dirty="0">
                <a:latin typeface="Times New Roman"/>
                <a:ea typeface="Calibri"/>
              </a:rPr>
              <a:t>:</a:t>
            </a:r>
            <a:r>
              <a:rPr lang="sr-Cyrl-RS" sz="3200" dirty="0">
                <a:latin typeface="Times New Roman"/>
                <a:ea typeface="Calibri"/>
              </a:rPr>
              <a:t> </a:t>
            </a:r>
            <a:endParaRPr lang="en-US" sz="3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395536" y="1997839"/>
            <a:ext cx="85689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r>
              <a:rPr lang="sr-Cyrl-RS" sz="2000" b="1" i="1" dirty="0">
                <a:solidFill>
                  <a:schemeClr val="bg1"/>
                </a:solidFill>
                <a:latin typeface="Times New Roman"/>
                <a:ea typeface="Calibri"/>
              </a:rPr>
              <a:t>Примарни процеси</a:t>
            </a:r>
            <a:r>
              <a:rPr lang="sr-Cyrl-R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sr-Cyrl-RS" sz="2000" dirty="0">
                <a:latin typeface="Times New Roman"/>
                <a:ea typeface="Calibri"/>
              </a:rPr>
              <a:t>у школи скијања се односе на основну делатност тј. обучавање полазника (индивидуална, групна и целодневна школа скијања</a:t>
            </a:r>
            <a:r>
              <a:rPr lang="sr-Cyrl-RS" sz="2000" dirty="0" smtClean="0">
                <a:latin typeface="Times New Roman"/>
                <a:ea typeface="Calibri"/>
              </a:rPr>
              <a:t>) као и јасно </a:t>
            </a:r>
            <a:r>
              <a:rPr lang="sr-Cyrl-RS" sz="2000" dirty="0">
                <a:latin typeface="Times New Roman"/>
                <a:ea typeface="Calibri"/>
              </a:rPr>
              <a:t>дефинисани циљеви и задаци школе скијања („управљање ризицима“ и отклањање „уских грла“ у раду)</a:t>
            </a:r>
            <a:r>
              <a:rPr lang="en-US" sz="2000" dirty="0"/>
              <a:t> </a:t>
            </a:r>
            <a:endParaRPr lang="sr-Cyrl-RS" sz="2000" dirty="0" smtClean="0"/>
          </a:p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endParaRPr lang="sr-Cyrl-RS" sz="2000" dirty="0">
              <a:latin typeface="Times New Roman"/>
              <a:ea typeface="Calibri"/>
              <a:cs typeface="Times New Roman"/>
            </a:endParaRPr>
          </a:p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r>
              <a:rPr lang="sr-Cyrl-RS" sz="2000" dirty="0" smtClean="0">
                <a:latin typeface="Times New Roman"/>
                <a:ea typeface="Calibri"/>
                <a:cs typeface="Times New Roman"/>
              </a:rPr>
              <a:t>Најчешће </a:t>
            </a:r>
            <a:r>
              <a:rPr lang="sr-Cyrl-RS" sz="2000" dirty="0">
                <a:latin typeface="Times New Roman"/>
                <a:ea typeface="Calibri"/>
                <a:cs typeface="Times New Roman"/>
              </a:rPr>
              <a:t>се у пракси  дефинише као основна функција управљања, процене и праћења ризика и оспосбљавање организације за евентуалне ефекте, као  и могућности да их </a:t>
            </a:r>
            <a:r>
              <a:rPr lang="sr-Cyrl-RS" sz="2000" dirty="0" smtClean="0">
                <a:latin typeface="Times New Roman"/>
                <a:ea typeface="Calibri"/>
                <a:cs typeface="Times New Roman"/>
              </a:rPr>
              <a:t>спречи.</a:t>
            </a:r>
          </a:p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endParaRPr lang="sr-Cyrl-RS" sz="2000" dirty="0">
              <a:effectLst/>
              <a:latin typeface="Times New Roman"/>
              <a:ea typeface="Calibri"/>
              <a:cs typeface="Times New Roman"/>
            </a:endParaRPr>
          </a:p>
          <a:p>
            <a:pPr indent="228600" algn="ctr">
              <a:lnSpc>
                <a:spcPct val="115000"/>
              </a:lnSpc>
            </a:pPr>
            <a:r>
              <a:rPr lang="sr-Cyrl-RS" sz="20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Секундарни процеси </a:t>
            </a:r>
            <a:r>
              <a:rPr lang="sr-Cyrl-RS" sz="2000" dirty="0">
                <a:latin typeface="Times New Roman"/>
                <a:ea typeface="Calibri"/>
                <a:cs typeface="Times New Roman"/>
              </a:rPr>
              <a:t>се односе на активности подршке основној делатности, организацији и управљању, и то су: </a:t>
            </a:r>
            <a:r>
              <a:rPr lang="sr-Cyrl-RS" sz="2000" dirty="0" smtClean="0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маркетинг, </a:t>
            </a:r>
            <a:r>
              <a:rPr lang="sr-Cyrl-RS" sz="2000" dirty="0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финансије (финансијско пословање), администрација (административна </a:t>
            </a:r>
            <a:r>
              <a:rPr lang="sr-Cyrl-RS" sz="2000" dirty="0" smtClean="0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структура - </a:t>
            </a:r>
            <a:r>
              <a:rPr lang="sr-Cyrl-RS" sz="2000" dirty="0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секретарски послови), функција објеката, обавезе према партнерима и еколошке основе школе скијања. </a:t>
            </a:r>
            <a:endParaRPr lang="en-US" sz="2000" dirty="0">
              <a:solidFill>
                <a:srgbClr val="66FF33"/>
              </a:solidFill>
              <a:latin typeface="Calibri"/>
              <a:ea typeface="Calibri"/>
              <a:cs typeface="Times New Roman"/>
            </a:endParaRPr>
          </a:p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651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i="1" dirty="0" smtClean="0">
                <a:latin typeface="Times New Roman"/>
                <a:ea typeface="Calibri"/>
              </a:rPr>
              <a:t>5. Менаџмент </a:t>
            </a:r>
            <a:r>
              <a:rPr lang="sr-Cyrl-RS" b="1" i="1" dirty="0">
                <a:latin typeface="Times New Roman"/>
                <a:ea typeface="Calibri"/>
              </a:rPr>
              <a:t>школе скијања:</a:t>
            </a:r>
            <a:r>
              <a:rPr lang="sr-Cyrl-RS" i="1" dirty="0">
                <a:latin typeface="Times New Roman"/>
                <a:ea typeface="Calibri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352928" cy="4392488"/>
          </a:xfrm>
        </p:spPr>
        <p:txBody>
          <a:bodyPr>
            <a:normAutofit fontScale="92500" lnSpcReduction="10000"/>
          </a:bodyPr>
          <a:lstStyle/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FFFF00"/>
                </a:solidFill>
                <a:latin typeface="Times New Roman"/>
                <a:ea typeface="Calibri"/>
              </a:rPr>
              <a:t>О</a:t>
            </a:r>
            <a:r>
              <a:rPr lang="sr-Cyrl-RS" dirty="0" smtClean="0">
                <a:solidFill>
                  <a:srgbClr val="FFFF00"/>
                </a:solidFill>
                <a:latin typeface="Times New Roman"/>
                <a:ea typeface="Calibri"/>
              </a:rPr>
              <a:t>дноси </a:t>
            </a:r>
            <a:r>
              <a:rPr lang="sr-Cyrl-RS" dirty="0">
                <a:solidFill>
                  <a:srgbClr val="FFFF00"/>
                </a:solidFill>
                <a:latin typeface="Times New Roman"/>
                <a:ea typeface="Calibri"/>
              </a:rPr>
              <a:t>се на скуп активности правилног и успешног управљања школом скијања. </a:t>
            </a:r>
            <a:endParaRPr lang="sr-Cyrl-RS" dirty="0" smtClean="0">
              <a:solidFill>
                <a:srgbClr val="FFFF00"/>
              </a:solidFill>
              <a:latin typeface="Times New Roman"/>
              <a:ea typeface="Calibri"/>
            </a:endParaRPr>
          </a:p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endParaRPr lang="sr-Cyrl-RS" dirty="0">
              <a:latin typeface="Times New Roman"/>
              <a:ea typeface="Calibri"/>
            </a:endParaRPr>
          </a:p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latin typeface="Times New Roman"/>
                <a:ea typeface="Calibri"/>
              </a:rPr>
              <a:t>Он </a:t>
            </a:r>
            <a:r>
              <a:rPr lang="sr-Cyrl-RS" dirty="0">
                <a:latin typeface="Times New Roman"/>
                <a:ea typeface="Calibri"/>
              </a:rPr>
              <a:t>се огледа у активности руководиоца (директора, менаџера) који имају за циљ ефикасно функционисање ораганизације, школе скијања. </a:t>
            </a:r>
            <a:endParaRPr lang="sr-Cyrl-RS" dirty="0" smtClean="0">
              <a:latin typeface="Times New Roman"/>
              <a:ea typeface="Calibri"/>
            </a:endParaRPr>
          </a:p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endParaRPr lang="sr-Cyrl-RS" dirty="0">
              <a:latin typeface="Times New Roman"/>
              <a:ea typeface="Calibri"/>
            </a:endParaRPr>
          </a:p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schemeClr val="bg1"/>
                </a:solidFill>
                <a:latin typeface="Times New Roman"/>
                <a:ea typeface="Calibri"/>
              </a:rPr>
              <a:t>У </a:t>
            </a:r>
            <a:r>
              <a:rPr lang="sr-Cyrl-RS" dirty="0">
                <a:solidFill>
                  <a:schemeClr val="bg1"/>
                </a:solidFill>
                <a:latin typeface="Times New Roman"/>
                <a:ea typeface="Calibri"/>
              </a:rPr>
              <a:t>пракси су то послови власника ски школе (директора школа) и његових заменика за одређене ресоре: настава, букирање инструктора, сервис скија и опреме, рад инструктора на стази и остало. </a:t>
            </a:r>
            <a:endParaRPr lang="sr-Cyrl-RS" dirty="0" smtClean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sr-Cyrl-RS" dirty="0" smtClean="0">
              <a:solidFill>
                <a:srgbClr val="66FF33"/>
              </a:solidFill>
              <a:latin typeface="Times New Roman"/>
              <a:ea typeface="Calibri"/>
            </a:endParaRPr>
          </a:p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66FF33"/>
                </a:solidFill>
                <a:latin typeface="Times New Roman"/>
                <a:ea typeface="Calibri"/>
              </a:rPr>
              <a:t>Посебно указујемо на чињеницу да су Школе скијања саме по себи једна социјална група, које егзистира са циљем задовољења потреба полазника, корисника </a:t>
            </a:r>
            <a:r>
              <a:rPr lang="sr-Cyrl-RS" dirty="0" smtClean="0">
                <a:solidFill>
                  <a:srgbClr val="66FF33"/>
                </a:solidFill>
                <a:latin typeface="Times New Roman"/>
                <a:ea typeface="Calibri"/>
              </a:rPr>
              <a:t>школе. </a:t>
            </a:r>
            <a:endParaRPr lang="sr-Cyrl-RS" dirty="0">
              <a:solidFill>
                <a:srgbClr val="66FF33"/>
              </a:solidFill>
              <a:latin typeface="Times New Roman"/>
            </a:endParaRPr>
          </a:p>
          <a:p>
            <a:pPr marL="114300" marR="0" indent="-114300" algn="ctr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6896534" cy="1080938"/>
          </a:xfrm>
        </p:spPr>
        <p:txBody>
          <a:bodyPr/>
          <a:lstStyle/>
          <a:p>
            <a:pPr algn="ctr"/>
            <a:r>
              <a:rPr lang="sr-Cyrl-RS" smtClean="0">
                <a:solidFill>
                  <a:srgbClr val="FFFF00"/>
                </a:solidFill>
              </a:rPr>
              <a:t>ПУНО УСПЕХА </a:t>
            </a:r>
            <a:r>
              <a:rPr lang="sr-Cyrl-RS" dirty="0">
                <a:solidFill>
                  <a:srgbClr val="FFFF00"/>
                </a:solidFill>
              </a:rPr>
              <a:t>У ПРАКСИ 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2148265"/>
            <a:ext cx="4173337" cy="2561470"/>
          </a:xfrm>
          <a:prstGeom prst="cloudCallou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sr-Cyrl-CS" sz="2800" b="1" i="1" dirty="0">
                <a:solidFill>
                  <a:srgbClr val="D434AA"/>
                </a:solidFill>
                <a:latin typeface="Comic Sans MS" pitchFamily="66" charset="0"/>
              </a:rPr>
              <a:t>Хвала </a:t>
            </a:r>
            <a:r>
              <a:rPr lang="sr-Cyrl-CS" sz="2800" b="1" i="1" dirty="0" smtClean="0">
                <a:solidFill>
                  <a:srgbClr val="D434AA"/>
                </a:solidFill>
                <a:latin typeface="Comic Sans MS" pitchFamily="66" charset="0"/>
              </a:rPr>
              <a:t>на поверењу и пажњииии  !  </a:t>
            </a:r>
            <a:endParaRPr lang="en-US" sz="2800" b="1" i="1" dirty="0">
              <a:solidFill>
                <a:srgbClr val="D434AA"/>
              </a:solidFill>
              <a:latin typeface="Comic Sans MS" pitchFamily="66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932040" y="4293096"/>
            <a:ext cx="3898579" cy="1728192"/>
          </a:xfrm>
          <a:prstGeom prst="cloudCallou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sr-Cyrl-RS" sz="2400" b="1" i="1" dirty="0" smtClean="0">
                <a:solidFill>
                  <a:schemeClr val="bg1"/>
                </a:solidFill>
                <a:latin typeface="Comic Sans MS" pitchFamily="66" charset="0"/>
              </a:rPr>
              <a:t>До скорог виђења</a:t>
            </a:r>
            <a:r>
              <a:rPr lang="sr-Cyrl-RS" sz="2400" b="1" i="1" dirty="0" smtClean="0">
                <a:solidFill>
                  <a:schemeClr val="tx1"/>
                </a:solidFill>
                <a:latin typeface="Comic Sans MS" pitchFamily="66" charset="0"/>
              </a:rPr>
              <a:t>виђења</a:t>
            </a:r>
            <a:endParaRPr lang="en-US" sz="24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16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9512" y="574969"/>
            <a:ext cx="7820517" cy="45719"/>
          </a:xfrm>
        </p:spPr>
        <p:txBody>
          <a:bodyPr>
            <a:normAutofit fontScale="90000"/>
          </a:bodyPr>
          <a:lstStyle/>
          <a:p>
            <a:pPr marL="742950" lvl="1" indent="-285750" algn="ctr">
              <a:spcBef>
                <a:spcPts val="2400"/>
              </a:spcBef>
              <a:spcAft>
                <a:spcPts val="2400"/>
              </a:spcAft>
              <a:tabLst>
                <a:tab pos="540385" algn="l"/>
              </a:tabLst>
            </a:pPr>
            <a:r>
              <a:rPr lang="sr-Cyrl-R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/>
            </a:r>
            <a:br>
              <a:rPr lang="sr-Cyrl-R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sr-Cyrl-R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/>
            </a:r>
            <a:br>
              <a:rPr lang="sr-Cyrl-R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b="1" dirty="0">
                <a:effectLst/>
                <a:latin typeface="Palatino Linotype" panose="02040502050505030304" pitchFamily="18" charset="0"/>
              </a:rPr>
              <a:t/>
            </a:r>
            <a:br>
              <a:rPr lang="en-US" b="1" dirty="0">
                <a:effectLst/>
                <a:latin typeface="Palatino Linotype" panose="02040502050505030304" pitchFamily="18" charset="0"/>
              </a:rPr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14934"/>
            <a:ext cx="7992888" cy="4608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r-Cyrl-RS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Ово излагање даје одговоре на питања: како обучити неког почетника у скијању с обзиром на пол, узраст, потребе, опрему и интересе, као и који је најбољи модел организације и управљања у Школама скијања. </a:t>
            </a:r>
          </a:p>
          <a:p>
            <a:pPr marL="0" indent="0">
              <a:buNone/>
            </a:pPr>
            <a:endParaRPr lang="sr-Cyrl-R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r-Cyrl-R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Школе скијања треба да буду слободне и стваралачке организације са јасно истакнутим циљем, задацима, искусним и школованим кадром и програмом рада. </a:t>
            </a:r>
          </a:p>
          <a:p>
            <a:pPr marL="0" indent="0" algn="ctr">
              <a:buNone/>
            </a:pPr>
            <a:endParaRPr lang="sr-Cyrl-R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r-Cyrl-R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Примарни циљ школе скијања огледа се у усвајању рационалне текнике скијања (</a:t>
            </a:r>
            <a:r>
              <a:rPr lang="sr-Cyrl-R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спуштања </a:t>
            </a:r>
            <a:r>
              <a:rPr lang="sr-Cyrl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пресецање заокретима падне </a:t>
            </a:r>
            <a:r>
              <a:rPr lang="sr-Cyrl-RS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линије), </a:t>
            </a:r>
            <a:r>
              <a:rPr lang="sr-Cyrl-R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обзиром на квалитет опреме, услове на стази и квалитета </a:t>
            </a:r>
            <a:r>
              <a:rPr lang="sr-Cyrl-RS" sz="2000" dirty="0">
                <a:solidFill>
                  <a:srgbClr val="F7B5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спортских </a:t>
            </a:r>
            <a:r>
              <a:rPr lang="sr-Cyrl-RS" sz="2000" dirty="0" smtClean="0">
                <a:solidFill>
                  <a:srgbClr val="F7B5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инструктора,</a:t>
            </a:r>
            <a:r>
              <a:rPr lang="sr-Cyrl-RS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000" dirty="0">
                <a:solidFill>
                  <a:srgbClr val="F7B5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учитеља</a:t>
            </a:r>
            <a:r>
              <a:rPr lang="sr-Cyrl-R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тренера </a:t>
            </a:r>
            <a:r>
              <a:rPr lang="sr-Cyrl-RS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који </a:t>
            </a:r>
            <a:r>
              <a:rPr lang="sr-Cyrl-R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раде у школама скијања. </a:t>
            </a:r>
          </a:p>
          <a:p>
            <a:pPr marL="0" indent="0" algn="ctr">
              <a:buNone/>
            </a:pPr>
            <a:endParaRPr lang="sr-Cyrl-R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r-Cyrl-RS" sz="2000" dirty="0" smtClean="0">
                <a:solidFill>
                  <a:srgbClr val="F7B5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Излагање теоријски представља </a:t>
            </a:r>
            <a:r>
              <a:rPr lang="sr-Cyrl-RS" sz="2000" dirty="0">
                <a:solidFill>
                  <a:srgbClr val="F7B5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 организације и управљања у школама скијања, као сложених система које раде на нашим скијалиштима. </a:t>
            </a:r>
            <a:endParaRPr lang="sr-Cyrl-RS" sz="2000" b="1" u="sng" dirty="0">
              <a:solidFill>
                <a:srgbClr val="F7B5E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49333" y="962953"/>
            <a:ext cx="1999990" cy="6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41" y="109323"/>
            <a:ext cx="1707260" cy="17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FCC877-31BA-11D3-C0F8-5E0329E32003}"/>
              </a:ext>
            </a:extLst>
          </p:cNvPr>
          <p:cNvSpPr txBox="1"/>
          <p:nvPr/>
        </p:nvSpPr>
        <p:spPr>
          <a:xfrm>
            <a:off x="323528" y="723699"/>
            <a:ext cx="68258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Савремени спорт има све карактеристике једног друштвеног феномена коме се придаје велика пажња и у који су укључени бројни научни и политички фактори.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272808" cy="1230123"/>
          </a:xfrm>
        </p:spPr>
        <p:txBody>
          <a:bodyPr>
            <a:noAutofit/>
          </a:bodyPr>
          <a:lstStyle/>
          <a:p>
            <a:pPr algn="ctr"/>
            <a:r>
              <a:rPr lang="sr-Cyrl-R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Стијеповић и сарадници (2017) </a:t>
            </a:r>
            <a:r>
              <a:rPr lang="sr-Latn-R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истичу у раду да Ски и сноуборд школе у српским ски центрима су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носиоци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туризма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главни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промотери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зимских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ски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центара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7999040" cy="4680520"/>
          </a:xfrm>
        </p:spPr>
        <p:txBody>
          <a:bodyPr>
            <a:normAutofit/>
          </a:bodyPr>
          <a:lstStyle/>
          <a:p>
            <a:pPr algn="ctr"/>
            <a:endParaRPr lang="sr-Cyrl-R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Правилном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организацијом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ки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сноуборд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школа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подиже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се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квалитет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центра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као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развоја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слободних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стилова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живота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r-Cyrl-R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Организациј</a:t>
            </a:r>
            <a:r>
              <a:rPr lang="sr-Cyrl-R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школа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центрима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је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различита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зависи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географског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туристичког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угоститељског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као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амбијенталног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положаја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једног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ски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центра</a:t>
            </a:r>
            <a:r>
              <a:rPr lang="sr-Cyrl-R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Cyrl-RS" sz="2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sr-Cyrl-R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Постоје ра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личити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смерови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методике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обу</a:t>
            </a:r>
            <a:r>
              <a:rPr lang="sr-Cyrl-R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чавања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sr-Cyrl-R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ијања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sr-Cyrl-R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Школама скијања као отвореним системима.То су: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рекреативни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такмичарс</a:t>
            </a:r>
            <a:r>
              <a:rPr lang="sr-Cyrl-R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комбиновани</a:t>
            </a:r>
            <a:r>
              <a:rPr lang="sr-Cyrl-R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sr-Cyrl-R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Пожељно је да п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рограм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рада у њима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обухва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педагошк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 и дидактичке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постулат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као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усмерења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постизању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максималних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успеха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талентованих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појединаца</a:t>
            </a:r>
            <a:r>
              <a:rPr lang="sr-Cyrl-R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sr-Cyrl-RS" sz="1800" dirty="0">
                <a:solidFill>
                  <a:srgbClr val="66FF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sr-Cyrl-RS" sz="1800" dirty="0" smtClean="0">
                <a:solidFill>
                  <a:srgbClr val="66FF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тога </a:t>
            </a:r>
            <a:r>
              <a:rPr lang="sr-Cyrl-RS" sz="1800" dirty="0">
                <a:solidFill>
                  <a:srgbClr val="66FF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sr-Cyrl-RS" sz="1800" dirty="0" smtClean="0">
                <a:solidFill>
                  <a:srgbClr val="66FF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sr-Cyrl-RS" sz="1800" dirty="0" smtClean="0">
                <a:solidFill>
                  <a:srgbClr val="66FF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ефинисање </a:t>
            </a:r>
            <a:r>
              <a:rPr lang="sr-Cyrl-RS" sz="1800" dirty="0">
                <a:solidFill>
                  <a:srgbClr val="66FF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ове теме производ познавања проблема, али и смисла аутора да уоче и истакну </a:t>
            </a:r>
            <a:r>
              <a:rPr lang="sr-Cyrl-RS" sz="1800" dirty="0" smtClean="0">
                <a:solidFill>
                  <a:srgbClr val="66FF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битно од небитног.</a:t>
            </a:r>
            <a:endParaRPr lang="en-US" sz="2000" i="1" dirty="0">
              <a:solidFill>
                <a:srgbClr val="66FF33"/>
              </a:solidFill>
            </a:endParaRPr>
          </a:p>
        </p:txBody>
      </p:sp>
      <p:pic>
        <p:nvPicPr>
          <p:cNvPr id="1030" name="Picture 6" descr="Winter Olympics - Alpine skiing | Winter Sports | Alpine ...">
            <a:extLst>
              <a:ext uri="{FF2B5EF4-FFF2-40B4-BE49-F238E27FC236}">
                <a16:creationId xmlns="" xmlns:a16="http://schemas.microsoft.com/office/drawing/2014/main" id="{A86EA6F0-8565-6DAA-C3F1-4780D0E1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061"/>
            <a:ext cx="1546473" cy="16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54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ish Clipart! | Slide Design| automätik">
            <a:extLst>
              <a:ext uri="{FF2B5EF4-FFF2-40B4-BE49-F238E27FC236}">
                <a16:creationId xmlns="" xmlns:a16="http://schemas.microsoft.com/office/drawing/2014/main" id="{92357F7A-452A-8B55-1028-86A8BC1FF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524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4BE07D-793E-871F-42BE-0E23F604AB84}"/>
              </a:ext>
            </a:extLst>
          </p:cNvPr>
          <p:cNvSpPr txBox="1"/>
          <p:nvPr/>
        </p:nvSpPr>
        <p:spPr>
          <a:xfrm>
            <a:off x="251520" y="692696"/>
            <a:ext cx="458087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Дефинисање појм</a:t>
            </a:r>
            <a:r>
              <a:rPr lang="sr-Cyrl-R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ова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6154EF-F03F-57D7-8541-8250B00B43E5}"/>
              </a:ext>
            </a:extLst>
          </p:cNvPr>
          <p:cNvSpPr txBox="1"/>
          <p:nvPr/>
        </p:nvSpPr>
        <p:spPr>
          <a:xfrm>
            <a:off x="407190" y="1988840"/>
            <a:ext cx="8136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Појам, реч </a:t>
            </a:r>
            <a:r>
              <a:rPr lang="sr-Cyrl-RS" sz="2000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организациј</a:t>
            </a:r>
            <a:r>
              <a:rPr lang="sr-Cyrl-RS" sz="2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sr-Cyrl-RS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потиче од латинске речи </a:t>
            </a:r>
            <a:r>
              <a:rPr lang="en-US" sz="2000" b="1" i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organisatio</a:t>
            </a:r>
            <a:r>
              <a:rPr lang="en-US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предствља спајање појединачних делова (органа) у целину, тако да целина буде способна за живот.</a:t>
            </a:r>
            <a:endParaRPr lang="sr-Latn-RS" sz="20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2435C7-F106-F7D6-B346-2C2D4903A3FB}"/>
              </a:ext>
            </a:extLst>
          </p:cNvPr>
          <p:cNvSpPr txBox="1"/>
          <p:nvPr/>
        </p:nvSpPr>
        <p:spPr>
          <a:xfrm>
            <a:off x="241648" y="3131133"/>
            <a:ext cx="8136904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sr-Cyrl-RS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скијања</a:t>
            </a:r>
            <a:r>
              <a:rPr lang="sr-Cyrl-R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је 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спортска организација регистрована за пружање услуга  подучавања, обучавања скијања. Оснива се у својству правног лица или предузетника, нпр. ДОО </a:t>
            </a:r>
            <a:r>
              <a:rPr lang="sr-Cyrl-R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(Закон о јавним скијалиштима, 2006).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2742" y="4214644"/>
            <a:ext cx="61926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</a:pP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Особа која обучава почетнике у скијању назива се </a:t>
            </a:r>
            <a:r>
              <a:rPr lang="sr-Cyrl-RS" b="1" i="1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Инструктор или Учитељ скијања </a:t>
            </a: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(нивои </a:t>
            </a:r>
            <a:r>
              <a:rPr lang="en-U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I, II, III </a:t>
            </a: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en-U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IV)</a:t>
            </a: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sr-Cyrl-RS" i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indent="228600" algn="ctr">
              <a:lnSpc>
                <a:spcPct val="115000"/>
              </a:lnSpc>
            </a:pPr>
            <a:r>
              <a:rPr lang="sr-Cyrl-RS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Мора </a:t>
            </a: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да поседују уверење о </a:t>
            </a:r>
            <a:r>
              <a:rPr lang="en-US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оспособ</a:t>
            </a: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љ</a:t>
            </a:r>
            <a:r>
              <a:rPr lang="en-US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ава</a:t>
            </a: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њ</a:t>
            </a:r>
            <a:r>
              <a:rPr lang="en-U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 </a:t>
            </a: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en-U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важећу</a:t>
            </a:r>
            <a:r>
              <a:rPr lang="en-U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дозволу</a:t>
            </a:r>
            <a:r>
              <a:rPr lang="en-U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</a:t>
            </a:r>
            <a:r>
              <a:rPr lang="en-U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рад</a:t>
            </a: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.</a:t>
            </a:r>
            <a:endParaRPr lang="en-US" sz="1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5733256"/>
            <a:ext cx="7508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i="1" u="sng" dirty="0">
                <a:latin typeface="Times New Roman"/>
                <a:ea typeface="Calibri"/>
              </a:rPr>
              <a:t>Управљање</a:t>
            </a:r>
            <a:r>
              <a:rPr lang="sr-Cyrl-RS" b="1" u="sng" dirty="0">
                <a:latin typeface="Times New Roman"/>
                <a:ea typeface="Calibri"/>
              </a:rPr>
              <a:t> </a:t>
            </a:r>
            <a:r>
              <a:rPr lang="sr-Cyrl-RS" b="1" u="sng" dirty="0" smtClean="0">
                <a:latin typeface="Times New Roman"/>
                <a:ea typeface="Calibri"/>
              </a:rPr>
              <a:t> </a:t>
            </a:r>
            <a:r>
              <a:rPr lang="sr-Cyrl-RS" b="1" dirty="0" smtClean="0">
                <a:latin typeface="Times New Roman"/>
                <a:ea typeface="Calibri"/>
              </a:rPr>
              <a:t>у</a:t>
            </a:r>
            <a:r>
              <a:rPr lang="sr-Cyrl-RS" dirty="0" smtClean="0">
                <a:latin typeface="Times New Roman"/>
                <a:ea typeface="Calibri"/>
              </a:rPr>
              <a:t> </a:t>
            </a:r>
            <a:r>
              <a:rPr lang="sr-Cyrl-RS" dirty="0">
                <a:latin typeface="Times New Roman"/>
                <a:ea typeface="Calibri"/>
              </a:rPr>
              <a:t>кибернетичком смислу је провођење система из једног стања у друго стање (из нивоа у ниво), тј. управљачка акција ради постизања виших, оптималних </a:t>
            </a:r>
            <a:r>
              <a:rPr lang="sr-Cyrl-RS" dirty="0" smtClean="0">
                <a:latin typeface="Times New Roman"/>
                <a:ea typeface="Calibri"/>
              </a:rPr>
              <a:t>резултата.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560840" cy="1584176"/>
          </a:xfrm>
        </p:spPr>
        <p:txBody>
          <a:bodyPr>
            <a:normAutofit/>
          </a:bodyPr>
          <a:lstStyle/>
          <a:p>
            <a:pPr marL="457200" lvl="1" algn="ctr">
              <a:spcBef>
                <a:spcPts val="2400"/>
              </a:spcBef>
              <a:spcAft>
                <a:spcPts val="2400"/>
              </a:spcAft>
              <a:tabLst>
                <a:tab pos="540385" algn="l"/>
              </a:tabLst>
            </a:pPr>
            <a:r>
              <a:rPr lang="sr-Cyrl-RS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/>
            </a:r>
            <a:br>
              <a:rPr lang="sr-Cyrl-RS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</a:b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pic>
        <p:nvPicPr>
          <p:cNvPr id="3074" name="Picture 2" descr="Ski Equipment Sport Jacket Pants Gloves Boots Scarf Hat goggles">
            <a:extLst>
              <a:ext uri="{FF2B5EF4-FFF2-40B4-BE49-F238E27FC236}">
                <a16:creationId xmlns="" xmlns:a16="http://schemas.microsoft.com/office/drawing/2014/main" id="{1167B476-8270-8009-FFC4-B8308682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51" y="654651"/>
            <a:ext cx="1683429" cy="13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836" y="692696"/>
            <a:ext cx="732705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</a:pPr>
            <a:r>
              <a:rPr lang="sr-Cyrl-RS" dirty="0" smtClean="0">
                <a:latin typeface="Times New Roman"/>
                <a:ea typeface="Calibri"/>
                <a:cs typeface="Times New Roman"/>
              </a:rPr>
              <a:t>П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рограм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dirty="0">
                <a:latin typeface="Times New Roman"/>
                <a:ea typeface="Calibri"/>
                <a:cs typeface="Times New Roman"/>
              </a:rPr>
              <a:t>рада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школе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скијања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dirty="0">
                <a:latin typeface="Times New Roman"/>
                <a:ea typeface="Calibri"/>
                <a:cs typeface="Times New Roman"/>
              </a:rPr>
              <a:t> треба да буде јединствен и усклађен са Националном школом </a:t>
            </a:r>
            <a:r>
              <a:rPr lang="sr-Cyrl-RS" dirty="0" smtClean="0">
                <a:latin typeface="Times New Roman"/>
                <a:ea typeface="Calibri"/>
                <a:cs typeface="Times New Roman"/>
              </a:rPr>
              <a:t>скијања (немамо је, у изради), </a:t>
            </a:r>
            <a:r>
              <a:rPr lang="sr-Cyrl-RS" dirty="0">
                <a:latin typeface="Times New Roman"/>
                <a:ea typeface="Calibri"/>
                <a:cs typeface="Times New Roman"/>
              </a:rPr>
              <a:t>кога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чине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упутства</a:t>
            </a:r>
            <a:r>
              <a:rPr lang="en-US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варијанте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технике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заокретања</a:t>
            </a:r>
            <a:r>
              <a:rPr lang="sr-Cyrl-RS" dirty="0">
                <a:latin typeface="Times New Roman"/>
                <a:ea typeface="Calibri"/>
                <a:cs typeface="Times New Roman"/>
              </a:rPr>
              <a:t>, методичке основе -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вежбе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dirty="0">
                <a:latin typeface="Times New Roman"/>
                <a:ea typeface="Calibri"/>
                <a:cs typeface="Times New Roman"/>
              </a:rPr>
              <a:t>за обучавање, корективне вежбе као и стручна терминологија</a:t>
            </a:r>
            <a:r>
              <a:rPr lang="sr-Cyrl-RS" dirty="0" smtClean="0">
                <a:latin typeface="Times New Roman"/>
                <a:ea typeface="Calibri"/>
                <a:cs typeface="Times New Roman"/>
              </a:rPr>
              <a:t>.  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336872"/>
            <a:ext cx="8071048" cy="4260479"/>
          </a:xfrm>
        </p:spPr>
        <p:txBody>
          <a:bodyPr/>
          <a:lstStyle/>
          <a:p>
            <a:pPr marL="0" lvl="0" indent="0">
              <a:buNone/>
            </a:pPr>
            <a:r>
              <a:rPr lang="sr-Cyrl-RS" b="1" u="sng" dirty="0">
                <a:solidFill>
                  <a:srgbClr val="FFFF00"/>
                </a:solidFill>
              </a:rPr>
              <a:t>Организација и управљање у школама </a:t>
            </a:r>
            <a:r>
              <a:rPr lang="sr-Cyrl-RS" b="1" u="sng" dirty="0" smtClean="0">
                <a:solidFill>
                  <a:srgbClr val="FFFF00"/>
                </a:solidFill>
              </a:rPr>
              <a:t>скијања:</a:t>
            </a:r>
            <a:endParaRPr lang="en-US" u="sng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7545" y="292494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arenR"/>
            </a:pPr>
            <a:r>
              <a:rPr lang="sr-Cyrl-RS" sz="2400" dirty="0" smtClean="0">
                <a:latin typeface="Times New Roman"/>
                <a:ea typeface="Calibri"/>
              </a:rPr>
              <a:t>организације </a:t>
            </a:r>
            <a:r>
              <a:rPr lang="sr-Cyrl-RS" sz="2400" dirty="0">
                <a:latin typeface="Times New Roman"/>
                <a:ea typeface="Calibri"/>
              </a:rPr>
              <a:t>где су </a:t>
            </a:r>
            <a:r>
              <a:rPr lang="sr-Cyrl-RS" sz="2400" b="1" dirty="0">
                <a:latin typeface="Times New Roman"/>
                <a:ea typeface="Calibri"/>
              </a:rPr>
              <a:t>могућности и циљеви свесно лимитирани плановима орга</a:t>
            </a:r>
            <a:r>
              <a:rPr lang="sr-Cyrl-RS" sz="2400" dirty="0">
                <a:latin typeface="Times New Roman"/>
                <a:ea typeface="Calibri"/>
              </a:rPr>
              <a:t>низације – школе скијања, </a:t>
            </a:r>
            <a:endParaRPr lang="sr-Cyrl-RS" sz="2400" dirty="0" smtClean="0">
              <a:latin typeface="Times New Roman"/>
              <a:ea typeface="Calibri"/>
            </a:endParaRPr>
          </a:p>
          <a:p>
            <a:pPr algn="ctr"/>
            <a:endParaRPr lang="sr-Cyrl-RS" sz="2400" dirty="0" smtClean="0">
              <a:latin typeface="Times New Roman"/>
              <a:ea typeface="Calibri"/>
            </a:endParaRPr>
          </a:p>
          <a:p>
            <a:pPr algn="ctr"/>
            <a:r>
              <a:rPr lang="sr-Cyrl-RS" sz="2400" dirty="0" smtClean="0">
                <a:latin typeface="Times New Roman"/>
                <a:ea typeface="Calibri"/>
              </a:rPr>
              <a:t>2) </a:t>
            </a:r>
            <a:r>
              <a:rPr lang="sr-Cyrl-RS" sz="2400" b="1" dirty="0" smtClean="0">
                <a:latin typeface="Times New Roman"/>
                <a:ea typeface="Calibri"/>
              </a:rPr>
              <a:t>спортска </a:t>
            </a:r>
            <a:r>
              <a:rPr lang="sr-Cyrl-RS" sz="2400" b="1" dirty="0">
                <a:latin typeface="Times New Roman"/>
                <a:ea typeface="Calibri"/>
              </a:rPr>
              <a:t>организација </a:t>
            </a:r>
            <a:r>
              <a:rPr lang="sr-Cyrl-RS" sz="2400" dirty="0">
                <a:latin typeface="Times New Roman"/>
                <a:ea typeface="Calibri"/>
              </a:rPr>
              <a:t>– школа скијања, где постоји одлука власника или оснивача о одговарајућем дизајнирању организационе структуре</a:t>
            </a:r>
            <a:r>
              <a:rPr lang="sr-Cyrl-RS" sz="2400" dirty="0" smtClean="0">
                <a:latin typeface="Times New Roman"/>
                <a:ea typeface="Calibri"/>
              </a:rPr>
              <a:t>,</a:t>
            </a:r>
          </a:p>
          <a:p>
            <a:pPr algn="ctr"/>
            <a:r>
              <a:rPr lang="sr-Cyrl-RS" sz="2400" dirty="0" smtClean="0">
                <a:latin typeface="Times New Roman"/>
                <a:ea typeface="Calibri"/>
              </a:rPr>
              <a:t> </a:t>
            </a:r>
          </a:p>
          <a:p>
            <a:pPr algn="ctr"/>
            <a:r>
              <a:rPr lang="sr-Cyrl-RS" sz="2400" dirty="0" smtClean="0">
                <a:latin typeface="Times New Roman"/>
                <a:ea typeface="Calibri"/>
              </a:rPr>
              <a:t>3) </a:t>
            </a:r>
            <a:r>
              <a:rPr lang="sr-Cyrl-RS" sz="2400" b="1" dirty="0" smtClean="0">
                <a:latin typeface="Times New Roman"/>
                <a:ea typeface="Calibri"/>
              </a:rPr>
              <a:t>аутократски </a:t>
            </a:r>
            <a:r>
              <a:rPr lang="sr-Cyrl-RS" sz="2400" b="1" dirty="0">
                <a:latin typeface="Times New Roman"/>
                <a:ea typeface="Calibri"/>
              </a:rPr>
              <a:t>начин управљања </a:t>
            </a:r>
            <a:r>
              <a:rPr lang="sr-Cyrl-RS" sz="2400" dirty="0">
                <a:latin typeface="Times New Roman"/>
                <a:ea typeface="Calibri"/>
              </a:rPr>
              <a:t>(злоупотреба овлашћења) и руковођење менаџера организације.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8180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22669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200" i="1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sr-Cyrl-RS" sz="3200" i="1" dirty="0">
                <a:latin typeface="Times New Roman"/>
                <a:ea typeface="Calibri"/>
                <a:cs typeface="Times New Roman"/>
              </a:rPr>
              <a:t>)</a:t>
            </a:r>
            <a:r>
              <a:rPr lang="sr-Cyrl-R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3200" b="1" i="1" dirty="0">
                <a:latin typeface="Times New Roman"/>
                <a:ea typeface="Calibri"/>
                <a:cs typeface="Times New Roman"/>
              </a:rPr>
              <a:t>мисија, циљеви и задаци ШС, </a:t>
            </a:r>
            <a:endParaRPr lang="sr-Cyrl-RS" sz="3200" b="1" i="1" dirty="0" smtClean="0">
              <a:latin typeface="Times New Roman"/>
              <a:ea typeface="Calibri"/>
              <a:cs typeface="Times New Roman"/>
            </a:endParaRPr>
          </a:p>
          <a:p>
            <a:pPr marL="0" marR="0" indent="22669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200" i="1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sr-Cyrl-RS" sz="3200" i="1" dirty="0">
                <a:latin typeface="Times New Roman"/>
                <a:ea typeface="Calibri"/>
                <a:cs typeface="Times New Roman"/>
              </a:rPr>
              <a:t>)</a:t>
            </a:r>
            <a:r>
              <a:rPr lang="sr-Cyrl-RS" sz="3200" b="1" i="1" dirty="0">
                <a:latin typeface="Times New Roman"/>
                <a:ea typeface="Calibri"/>
                <a:cs typeface="Times New Roman"/>
              </a:rPr>
              <a:t> структура ШС, </a:t>
            </a:r>
            <a:endParaRPr lang="sr-Cyrl-RS" sz="3200" b="1" i="1" dirty="0" smtClean="0">
              <a:latin typeface="Times New Roman"/>
              <a:ea typeface="Calibri"/>
              <a:cs typeface="Times New Roman"/>
            </a:endParaRPr>
          </a:p>
          <a:p>
            <a:pPr marL="0" marR="0" indent="22669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200" i="1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sr-Cyrl-RS" sz="3200" i="1" dirty="0">
                <a:latin typeface="Times New Roman"/>
                <a:ea typeface="Calibri"/>
                <a:cs typeface="Times New Roman"/>
              </a:rPr>
              <a:t>)</a:t>
            </a:r>
            <a:r>
              <a:rPr lang="sr-Cyrl-RS" sz="3200" b="1" i="1" dirty="0">
                <a:latin typeface="Times New Roman"/>
                <a:ea typeface="Calibri"/>
                <a:cs typeface="Times New Roman"/>
              </a:rPr>
              <a:t> људски ресурси ШС, </a:t>
            </a:r>
            <a:endParaRPr lang="sr-Cyrl-RS" sz="3200" b="1" i="1" dirty="0" smtClean="0">
              <a:latin typeface="Times New Roman"/>
              <a:ea typeface="Calibri"/>
              <a:cs typeface="Times New Roman"/>
            </a:endParaRPr>
          </a:p>
          <a:p>
            <a:pPr marL="0" marR="0" indent="22669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200" i="1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sr-Cyrl-RS" sz="3200" i="1" dirty="0">
                <a:latin typeface="Times New Roman"/>
                <a:ea typeface="Calibri"/>
                <a:cs typeface="Times New Roman"/>
              </a:rPr>
              <a:t>)</a:t>
            </a:r>
            <a:r>
              <a:rPr lang="sr-Cyrl-RS" sz="3200" b="1" i="1" dirty="0">
                <a:latin typeface="Times New Roman"/>
                <a:ea typeface="Calibri"/>
                <a:cs typeface="Times New Roman"/>
              </a:rPr>
              <a:t> процеси ШС и </a:t>
            </a:r>
            <a:endParaRPr lang="sr-Cyrl-RS" sz="3200" b="1" i="1" dirty="0" smtClean="0">
              <a:latin typeface="Times New Roman"/>
              <a:ea typeface="Calibri"/>
              <a:cs typeface="Times New Roman"/>
            </a:endParaRPr>
          </a:p>
          <a:p>
            <a:pPr marL="0" marR="0" indent="22669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200" i="1" dirty="0" smtClean="0">
                <a:latin typeface="Times New Roman"/>
                <a:ea typeface="Calibri"/>
                <a:cs typeface="Times New Roman"/>
              </a:rPr>
              <a:t>5) </a:t>
            </a:r>
            <a:r>
              <a:rPr lang="sr-Cyrl-RS" sz="3200" b="1" i="1" dirty="0" smtClean="0">
                <a:latin typeface="Times New Roman"/>
                <a:ea typeface="Calibri"/>
                <a:cs typeface="Times New Roman"/>
              </a:rPr>
              <a:t>менаџмент </a:t>
            </a:r>
            <a:r>
              <a:rPr lang="sr-Cyrl-RS" sz="3200" i="1" dirty="0" smtClean="0">
                <a:latin typeface="Times New Roman"/>
                <a:ea typeface="Calibri"/>
                <a:cs typeface="Times New Roman"/>
              </a:rPr>
              <a:t>Ш</a:t>
            </a:r>
            <a:r>
              <a:rPr lang="sr-Cyrl-RS" sz="3200" b="1" i="1" dirty="0" smtClean="0">
                <a:latin typeface="Times New Roman"/>
                <a:ea typeface="Calibri"/>
                <a:cs typeface="Times New Roman"/>
              </a:rPr>
              <a:t>коле </a:t>
            </a:r>
            <a:r>
              <a:rPr lang="sr-Cyrl-RS" sz="3200" b="1" i="1" dirty="0">
                <a:latin typeface="Times New Roman"/>
                <a:ea typeface="Calibri"/>
                <a:cs typeface="Times New Roman"/>
              </a:rPr>
              <a:t>скијања</a:t>
            </a:r>
            <a:r>
              <a:rPr lang="sr-Cyrl-R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1400" i="1" dirty="0">
                <a:latin typeface="Times New Roman"/>
                <a:ea typeface="Calibri"/>
                <a:cs typeface="Times New Roman"/>
              </a:rPr>
              <a:t>(Томић, 2006).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0764" y="620688"/>
            <a:ext cx="7535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dirty="0">
                <a:latin typeface="Times New Roman"/>
                <a:ea typeface="Calibri"/>
                <a:cs typeface="Times New Roman"/>
              </a:rPr>
              <a:t>На основу дугогодишњег стручног искуства и личне мотивисаности аутори предлажу, ближе објашњавају и модел рада са </a:t>
            </a:r>
            <a:r>
              <a:rPr lang="sr-Cyrl-RS" sz="2000" b="1" u="sng" dirty="0">
                <a:latin typeface="Times New Roman"/>
                <a:ea typeface="Calibri"/>
                <a:cs typeface="Times New Roman"/>
              </a:rPr>
              <a:t>пет фактора</a:t>
            </a:r>
            <a:r>
              <a:rPr lang="sr-Cyrl-RS" sz="2000" dirty="0">
                <a:latin typeface="Times New Roman"/>
                <a:ea typeface="Calibri"/>
                <a:cs typeface="Times New Roman"/>
              </a:rPr>
              <a:t> у организацији и функционисању школа скијања.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17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692696"/>
            <a:ext cx="7023150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r-Cyrl-RS" sz="2800" b="1" i="1" dirty="0" smtClean="0">
                <a:latin typeface="Times New Roman"/>
                <a:ea typeface="Calibri"/>
              </a:rPr>
              <a:t>1. Мисија</a:t>
            </a:r>
            <a:r>
              <a:rPr lang="sr-Cyrl-RS" sz="2800" b="1" i="1" dirty="0">
                <a:latin typeface="Times New Roman"/>
                <a:ea typeface="Calibri"/>
              </a:rPr>
              <a:t>, циљеви и задаци:</a:t>
            </a:r>
            <a:endParaRPr lang="sr-Cyrl-CS" sz="2800" b="1" i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5400000">
            <a:off x="8160001" y="4374783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005151"/>
            <a:ext cx="7705725" cy="1003860"/>
            <a:chOff x="0" y="3310768"/>
            <a:chExt cx="7705725" cy="1003860"/>
          </a:xfrm>
        </p:grpSpPr>
        <p:sp>
          <p:nvSpPr>
            <p:cNvPr id="7" name="Rounded Rectangle 6"/>
            <p:cNvSpPr/>
            <p:nvPr/>
          </p:nvSpPr>
          <p:spPr>
            <a:xfrm>
              <a:off x="0" y="3310768"/>
              <a:ext cx="7705725" cy="10038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r-Latn-RS"/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69801" y="3327079"/>
              <a:ext cx="7607717" cy="9058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Down Arrow 9"/>
          <p:cNvSpPr/>
          <p:nvPr/>
        </p:nvSpPr>
        <p:spPr>
          <a:xfrm rot="5400000">
            <a:off x="8247895" y="1937167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31" y="3069816"/>
            <a:ext cx="7635923" cy="3588341"/>
          </a:xfrm>
        </p:spPr>
        <p:txBody>
          <a:bodyPr/>
          <a:lstStyle/>
          <a:p>
            <a:pPr algn="ctr"/>
            <a:r>
              <a:rPr lang="en-US" b="1" i="1" u="sng" dirty="0" err="1">
                <a:solidFill>
                  <a:srgbClr val="FFFF00"/>
                </a:solidFill>
                <a:latin typeface="Times New Roman"/>
                <a:ea typeface="Calibri"/>
              </a:rPr>
              <a:t>Програм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sr-Cyrl-RS" dirty="0">
                <a:latin typeface="Times New Roman"/>
                <a:ea typeface="Calibri"/>
              </a:rPr>
              <a:t>школе скијања </a:t>
            </a:r>
            <a:r>
              <a:rPr lang="en-US" dirty="0" err="1">
                <a:latin typeface="Times New Roman"/>
                <a:ea typeface="Calibri"/>
              </a:rPr>
              <a:t>треба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да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омогућује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напредовање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појединца</a:t>
            </a:r>
            <a:r>
              <a:rPr lang="en-US" dirty="0">
                <a:latin typeface="Times New Roman"/>
                <a:ea typeface="Calibri"/>
              </a:rPr>
              <a:t> у </a:t>
            </a:r>
            <a:r>
              <a:rPr lang="en-US" dirty="0" err="1">
                <a:latin typeface="Times New Roman"/>
                <a:ea typeface="Calibri"/>
              </a:rPr>
              <a:t>складу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са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способностима</a:t>
            </a:r>
            <a:r>
              <a:rPr lang="en-US" dirty="0">
                <a:latin typeface="Times New Roman"/>
                <a:ea typeface="Calibri"/>
              </a:rPr>
              <a:t>, </a:t>
            </a:r>
            <a:r>
              <a:rPr lang="en-US" dirty="0" err="1">
                <a:latin typeface="Times New Roman"/>
                <a:ea typeface="Calibri"/>
              </a:rPr>
              <a:t>интересовањима</a:t>
            </a:r>
            <a:r>
              <a:rPr lang="en-US" dirty="0">
                <a:latin typeface="Times New Roman"/>
                <a:ea typeface="Calibri"/>
              </a:rPr>
              <a:t> и </a:t>
            </a:r>
            <a:r>
              <a:rPr lang="en-US" dirty="0" err="1" smtClean="0">
                <a:latin typeface="Times New Roman"/>
                <a:ea typeface="Calibri"/>
              </a:rPr>
              <a:t>могућностима</a:t>
            </a:r>
            <a:r>
              <a:rPr lang="en-US" dirty="0" smtClean="0">
                <a:latin typeface="Times New Roman"/>
                <a:ea typeface="Calibri"/>
              </a:rPr>
              <a:t>.</a:t>
            </a:r>
            <a:endParaRPr lang="sr-Cyrl-RS" dirty="0" smtClean="0">
              <a:latin typeface="Times New Roman"/>
              <a:ea typeface="Calibri"/>
            </a:endParaRPr>
          </a:p>
          <a:p>
            <a:pPr algn="ctr"/>
            <a:r>
              <a:rPr lang="en-US" dirty="0" err="1">
                <a:latin typeface="Times New Roman"/>
                <a:ea typeface="Calibri"/>
              </a:rPr>
              <a:t>Поред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о</a:t>
            </a:r>
            <a:r>
              <a:rPr lang="en-US" b="1" i="1" dirty="0" err="1">
                <a:solidFill>
                  <a:srgbClr val="FFFF00"/>
                </a:solidFill>
                <a:latin typeface="Times New Roman"/>
                <a:ea typeface="Calibri"/>
              </a:rPr>
              <a:t>бразовног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карактера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програм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садржи</a:t>
            </a:r>
            <a:r>
              <a:rPr lang="en-US" dirty="0">
                <a:latin typeface="Times New Roman"/>
                <a:ea typeface="Calibri"/>
              </a:rPr>
              <a:t> и </a:t>
            </a:r>
            <a:r>
              <a:rPr lang="en-US" b="1" i="1" dirty="0" err="1">
                <a:solidFill>
                  <a:srgbClr val="FFFF00"/>
                </a:solidFill>
                <a:latin typeface="Times New Roman"/>
                <a:ea typeface="Calibri"/>
              </a:rPr>
              <a:t>васпитни</a:t>
            </a:r>
            <a:r>
              <a:rPr lang="en-US" b="1" i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/>
                <a:ea typeface="Calibri"/>
              </a:rPr>
              <a:t>карактер</a:t>
            </a:r>
            <a:r>
              <a:rPr lang="en-US" dirty="0">
                <a:latin typeface="Times New Roman"/>
                <a:ea typeface="Calibri"/>
              </a:rPr>
              <a:t> у </a:t>
            </a:r>
            <a:r>
              <a:rPr lang="en-US" dirty="0" err="1">
                <a:latin typeface="Times New Roman"/>
                <a:ea typeface="Calibri"/>
              </a:rPr>
              <a:t>циљу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стварања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безбедног</a:t>
            </a:r>
            <a:r>
              <a:rPr lang="en-US" dirty="0">
                <a:latin typeface="Times New Roman"/>
                <a:ea typeface="Calibri"/>
              </a:rPr>
              <a:t>, </a:t>
            </a:r>
            <a:r>
              <a:rPr lang="en-US" dirty="0" err="1">
                <a:latin typeface="Times New Roman"/>
                <a:ea typeface="Calibri"/>
              </a:rPr>
              <a:t>пријатног</a:t>
            </a:r>
            <a:r>
              <a:rPr lang="en-US" dirty="0">
                <a:latin typeface="Times New Roman"/>
                <a:ea typeface="Calibri"/>
              </a:rPr>
              <a:t> и </a:t>
            </a:r>
            <a:r>
              <a:rPr lang="en-US" dirty="0" err="1">
                <a:latin typeface="Times New Roman"/>
                <a:ea typeface="Calibri"/>
              </a:rPr>
              <a:t>стимулативног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окружења</a:t>
            </a:r>
            <a:r>
              <a:rPr lang="en-US" dirty="0">
                <a:latin typeface="Times New Roman"/>
                <a:ea typeface="Calibri"/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2005151"/>
            <a:ext cx="7498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/>
                <a:ea typeface="Calibri"/>
              </a:rPr>
              <a:t>Односи </a:t>
            </a:r>
            <a:r>
              <a:rPr lang="sr-Cyrl-RS" dirty="0">
                <a:solidFill>
                  <a:schemeClr val="bg1"/>
                </a:solidFill>
                <a:latin typeface="Times New Roman"/>
                <a:ea typeface="Calibri"/>
              </a:rPr>
              <a:t>се на њену основну сврху постојања и огледа се у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Calibri"/>
              </a:rPr>
              <a:t>формирањ</a:t>
            </a:r>
            <a:r>
              <a:rPr lang="sr-Cyrl-RS" b="1" dirty="0">
                <a:solidFill>
                  <a:schemeClr val="bg1"/>
                </a:solidFill>
                <a:latin typeface="Times New Roman"/>
                <a:ea typeface="Calibri"/>
              </a:rPr>
              <a:t>у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Calibri"/>
              </a:rPr>
              <a:t>квал</a:t>
            </a:r>
            <a:r>
              <a:rPr lang="sr-Cyrl-RS" b="1" dirty="0">
                <a:solidFill>
                  <a:schemeClr val="bg1"/>
                </a:solidFill>
                <a:latin typeface="Times New Roman"/>
                <a:ea typeface="Calibri"/>
              </a:rPr>
              <a:t>и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Calibri"/>
              </a:rPr>
              <a:t>тетне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Calibri"/>
              </a:rPr>
              <a:t>школе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/>
                <a:ea typeface="Calibri"/>
              </a:rPr>
              <a:t>по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/>
                <a:ea typeface="Calibri"/>
              </a:rPr>
              <a:t>мери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/>
                <a:ea typeface="Calibri"/>
              </a:rPr>
              <a:t>самих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sr-Cyrl-RS" dirty="0" smtClean="0">
                <a:solidFill>
                  <a:schemeClr val="bg1"/>
                </a:solidFill>
                <a:latin typeface="Times New Roman"/>
                <a:ea typeface="Calibri"/>
              </a:rPr>
              <a:t>полазника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</a:rPr>
              <a:t>и </a:t>
            </a:r>
            <a:r>
              <a:rPr lang="en-US" dirty="0" err="1">
                <a:solidFill>
                  <a:schemeClr val="bg1"/>
                </a:solidFill>
                <a:latin typeface="Times New Roman"/>
                <a:ea typeface="Calibri"/>
              </a:rPr>
              <a:t>окружења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</a:rPr>
              <a:t> у </a:t>
            </a:r>
            <a:r>
              <a:rPr lang="en-US" dirty="0" err="1">
                <a:solidFill>
                  <a:schemeClr val="bg1"/>
                </a:solidFill>
                <a:latin typeface="Times New Roman"/>
                <a:ea typeface="Calibri"/>
              </a:rPr>
              <a:t>којем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/>
                <a:ea typeface="Calibri"/>
              </a:rPr>
              <a:t>сви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/>
                <a:ea typeface="Calibri"/>
              </a:rPr>
              <a:t>уче</a:t>
            </a:r>
            <a:r>
              <a:rPr lang="en-US" dirty="0">
                <a:solidFill>
                  <a:schemeClr val="bg1"/>
                </a:solidFill>
                <a:latin typeface="Times New Roman"/>
                <a:ea typeface="Calibri"/>
              </a:rPr>
              <a:t> и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ea typeface="Calibri"/>
              </a:rPr>
              <a:t>напредују</a:t>
            </a:r>
            <a:r>
              <a:rPr lang="sr-Cyrl-RS" dirty="0" smtClean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55172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Програм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је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стимулативан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јер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пружа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/>
                <a:ea typeface="Calibri"/>
              </a:rPr>
              <a:t>слободу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/>
                <a:ea typeface="Calibri"/>
              </a:rPr>
              <a:t>кретања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и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прилагођавања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као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и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перманентно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стручно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усавршавање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инструкора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и </a:t>
            </a:r>
            <a:r>
              <a:rPr lang="en-US" sz="2400" dirty="0" err="1" smtClean="0">
                <a:solidFill>
                  <a:srgbClr val="FFFF00"/>
                </a:solidFill>
                <a:latin typeface="Times New Roman"/>
                <a:ea typeface="Calibri"/>
              </a:rPr>
              <a:t>тренера</a:t>
            </a:r>
            <a:r>
              <a:rPr lang="sr-Cyrl-RS" sz="2400" dirty="0" smtClean="0">
                <a:solidFill>
                  <a:srgbClr val="FFFF00"/>
                </a:solidFill>
                <a:latin typeface="Times New Roman"/>
                <a:ea typeface="Calibri"/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2" name="Picture 2" descr="School Materials Clip Art Cartoon Open Book PNG 23985138 PNG">
            <a:extLst>
              <a:ext uri="{FF2B5EF4-FFF2-40B4-BE49-F238E27FC236}">
                <a16:creationId xmlns="" xmlns:a16="http://schemas.microsoft.com/office/drawing/2014/main" id="{6B6263A5-E532-19FD-F3F9-D37138BA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27" y="433462"/>
            <a:ext cx="1512167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32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6112"/>
            <a:ext cx="6444208" cy="1224954"/>
          </a:xfrm>
        </p:spPr>
        <p:txBody>
          <a:bodyPr>
            <a:normAutofit/>
          </a:bodyPr>
          <a:lstStyle/>
          <a:p>
            <a:pPr algn="ctr"/>
            <a:r>
              <a:rPr lang="sr-Cyrl-RS" sz="2700" i="1" dirty="0" smtClean="0">
                <a:solidFill>
                  <a:srgbClr val="FFFF00"/>
                </a:solidFill>
              </a:rPr>
              <a:t>Циљ школе скијања !!!!</a:t>
            </a:r>
            <a:endParaRPr lang="en-US" sz="2700" i="1" dirty="0">
              <a:solidFill>
                <a:srgbClr val="FFFF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8196456" y="2200967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8125575" y="4127030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5400000">
            <a:off x="8272667" y="5685082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8B960C-B5FE-27F0-BEC5-0C0281B2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811" y="102257"/>
            <a:ext cx="2339752" cy="178922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97654"/>
            <a:ext cx="7770056" cy="4752528"/>
          </a:xfrm>
        </p:spPr>
        <p:txBody>
          <a:bodyPr>
            <a:normAutofit lnSpcReduction="10000"/>
          </a:bodyPr>
          <a:lstStyle/>
          <a:p>
            <a:pPr algn="ctr"/>
            <a:r>
              <a:rPr lang="sr-Cyrl-RS" dirty="0" smtClean="0">
                <a:latin typeface="Times New Roman"/>
                <a:ea typeface="Calibri"/>
              </a:rPr>
              <a:t>Је </a:t>
            </a:r>
            <a:r>
              <a:rPr lang="sr-Cyrl-RS" dirty="0">
                <a:latin typeface="Times New Roman"/>
                <a:ea typeface="Calibri"/>
              </a:rPr>
              <a:t>нешто чему се тежи и може бити </a:t>
            </a:r>
            <a:r>
              <a:rPr lang="sr-Cyrl-RS" b="1" i="1" dirty="0">
                <a:solidFill>
                  <a:schemeClr val="bg1"/>
                </a:solidFill>
                <a:latin typeface="Times New Roman"/>
                <a:ea typeface="Calibri"/>
              </a:rPr>
              <a:t>појединачни</a:t>
            </a:r>
            <a:r>
              <a:rPr lang="sr-Cyrl-RS" dirty="0">
                <a:latin typeface="Times New Roman"/>
                <a:ea typeface="Calibri"/>
              </a:rPr>
              <a:t> и </a:t>
            </a:r>
            <a:r>
              <a:rPr lang="sr-Cyrl-RS" b="1" i="1" dirty="0">
                <a:solidFill>
                  <a:schemeClr val="bg1"/>
                </a:solidFill>
                <a:latin typeface="Times New Roman"/>
                <a:ea typeface="Calibri"/>
              </a:rPr>
              <a:t>групни</a:t>
            </a:r>
            <a:r>
              <a:rPr lang="sr-Cyrl-RS" dirty="0">
                <a:latin typeface="Times New Roman"/>
                <a:ea typeface="Calibri"/>
              </a:rPr>
              <a:t>, </a:t>
            </a:r>
            <a:r>
              <a:rPr lang="sr-Cyrl-RS" dirty="0" smtClean="0">
                <a:latin typeface="Times New Roman"/>
                <a:ea typeface="Calibri"/>
              </a:rPr>
              <a:t>а који </a:t>
            </a:r>
            <a:r>
              <a:rPr lang="sr-Cyrl-RS" dirty="0">
                <a:latin typeface="Times New Roman"/>
                <a:ea typeface="Calibri"/>
              </a:rPr>
              <a:t>се односи на обезбеђивање довољног броја полазника, упослење инструктора, позитивно финансијско пословање (материјална добит), маркетиншке активности, квалитетне услуге сервисирања и изнајмљивања ски опреме</a:t>
            </a:r>
            <a:r>
              <a:rPr lang="en-US" dirty="0">
                <a:latin typeface="Times New Roman"/>
                <a:ea typeface="Calibri"/>
              </a:rPr>
              <a:t>. </a:t>
            </a:r>
            <a:endParaRPr lang="sr-Cyrl-RS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sr-Cyrl-RS" dirty="0" smtClean="0">
              <a:latin typeface="Times New Roman"/>
              <a:ea typeface="Calibri"/>
            </a:endParaRPr>
          </a:p>
          <a:p>
            <a:pPr algn="ctr"/>
            <a:r>
              <a:rPr lang="sr-Cyrl-RS" dirty="0" smtClean="0">
                <a:latin typeface="Times New Roman"/>
                <a:ea typeface="Calibri"/>
              </a:rPr>
              <a:t>Дакле</a:t>
            </a:r>
            <a:r>
              <a:rPr lang="sr-Cyrl-RS" dirty="0">
                <a:latin typeface="Times New Roman"/>
                <a:ea typeface="Calibri"/>
              </a:rPr>
              <a:t>, крајњи циљ школе је успешна и безбедна обука полазника. </a:t>
            </a:r>
            <a:endParaRPr lang="sr-Cyrl-RS" dirty="0" smtClean="0">
              <a:latin typeface="Times New Roman"/>
              <a:ea typeface="Calibri"/>
            </a:endParaRPr>
          </a:p>
          <a:p>
            <a:pPr algn="ctr"/>
            <a:endParaRPr lang="sr-Cyrl-RS" dirty="0" smtClean="0">
              <a:latin typeface="Times New Roman"/>
              <a:ea typeface="Calibri"/>
            </a:endParaRPr>
          </a:p>
          <a:p>
            <a:pPr algn="ctr"/>
            <a:r>
              <a:rPr lang="sr-Cyrl-RS" dirty="0" smtClean="0">
                <a:latin typeface="Times New Roman"/>
                <a:ea typeface="Calibri"/>
              </a:rPr>
              <a:t>Можемо </a:t>
            </a:r>
            <a:r>
              <a:rPr lang="sr-Cyrl-RS" dirty="0">
                <a:latin typeface="Times New Roman"/>
                <a:ea typeface="Calibri"/>
              </a:rPr>
              <a:t>сагледати и кроз промоцију васпино – образовних компоненти свога рада тј. потребама за новим знањима и сталним стручним усавршавањем запослених </a:t>
            </a:r>
            <a:r>
              <a:rPr lang="sr-Cyrl-RS" dirty="0" smtClean="0">
                <a:latin typeface="Times New Roman"/>
                <a:ea typeface="Calibri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620688"/>
            <a:ext cx="6896534" cy="1080120"/>
          </a:xfrm>
        </p:spPr>
        <p:txBody>
          <a:bodyPr>
            <a:normAutofit/>
          </a:bodyPr>
          <a:lstStyle/>
          <a:p>
            <a:pPr algn="ctr"/>
            <a:r>
              <a:rPr lang="sr-Cyrl-RS" b="1" i="1" dirty="0" smtClean="0">
                <a:latin typeface="Times New Roman"/>
                <a:ea typeface="Calibri"/>
              </a:rPr>
              <a:t>2. Структура</a:t>
            </a:r>
            <a:r>
              <a:rPr lang="sr-Cyrl-RS" b="1" i="1" dirty="0">
                <a:latin typeface="Times New Roman"/>
                <a:ea typeface="Calibri"/>
              </a:rPr>
              <a:t>:</a:t>
            </a:r>
            <a:r>
              <a:rPr lang="sr-Cyrl-RS" dirty="0">
                <a:latin typeface="Times New Roman"/>
                <a:ea typeface="Calibri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680520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latin typeface="Times New Roman"/>
                <a:ea typeface="Calibri"/>
              </a:rPr>
              <a:t>О</a:t>
            </a:r>
            <a:r>
              <a:rPr lang="sr-Cyrl-RS" dirty="0" smtClean="0">
                <a:latin typeface="Times New Roman"/>
                <a:ea typeface="Calibri"/>
              </a:rPr>
              <a:t>дноси </a:t>
            </a:r>
            <a:r>
              <a:rPr lang="sr-Cyrl-RS" dirty="0">
                <a:latin typeface="Times New Roman"/>
                <a:ea typeface="Calibri"/>
              </a:rPr>
              <a:t>на унутрашње уређење и односе по </a:t>
            </a:r>
            <a:r>
              <a:rPr lang="sr-Cyrl-RS" b="1" i="1" dirty="0">
                <a:solidFill>
                  <a:srgbClr val="66FF33"/>
                </a:solidFill>
                <a:latin typeface="Times New Roman"/>
                <a:ea typeface="Calibri"/>
              </a:rPr>
              <a:t>вертикалној</a:t>
            </a:r>
            <a:r>
              <a:rPr lang="sr-Cyrl-RS" dirty="0">
                <a:latin typeface="Times New Roman"/>
                <a:ea typeface="Calibri"/>
              </a:rPr>
              <a:t> и </a:t>
            </a:r>
            <a:r>
              <a:rPr lang="sr-Cyrl-RS" b="1" i="1" dirty="0">
                <a:solidFill>
                  <a:srgbClr val="66FF33"/>
                </a:solidFill>
                <a:latin typeface="Times New Roman"/>
                <a:ea typeface="Calibri"/>
              </a:rPr>
              <a:t>хоризонталној линији</a:t>
            </a:r>
            <a:r>
              <a:rPr lang="sr-Cyrl-RS" dirty="0">
                <a:latin typeface="Times New Roman"/>
                <a:ea typeface="Calibri"/>
              </a:rPr>
              <a:t>, тј. подела рада и задужења унутар школе, а све у циљу остваривања личних и колективних задатака и циљева. </a:t>
            </a:r>
            <a:endParaRPr lang="sr-Cyrl-RS" dirty="0" smtClean="0">
              <a:latin typeface="Times New Roman"/>
              <a:ea typeface="Calibri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sr-Cyrl-RS" dirty="0">
              <a:latin typeface="Times New Roman"/>
              <a:ea typeface="Calibri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Cyrl-RS" b="1" i="1" dirty="0" smtClean="0">
                <a:solidFill>
                  <a:srgbClr val="66FF33"/>
                </a:solidFill>
                <a:latin typeface="Times New Roman"/>
                <a:ea typeface="Calibri"/>
              </a:rPr>
              <a:t>Структура </a:t>
            </a:r>
            <a:r>
              <a:rPr lang="sr-Cyrl-RS" b="1" i="1" dirty="0">
                <a:solidFill>
                  <a:srgbClr val="66FF33"/>
                </a:solidFill>
                <a:latin typeface="Times New Roman"/>
                <a:ea typeface="Calibri"/>
              </a:rPr>
              <a:t>школе се свакако односи и на: </a:t>
            </a:r>
            <a:r>
              <a:rPr lang="sr-Cyrl-RS" dirty="0">
                <a:latin typeface="Times New Roman"/>
                <a:ea typeface="Calibri"/>
              </a:rPr>
              <a:t>начин организовања, компетенције запослених, програм школе, техничке услове организације и производа школе. </a:t>
            </a:r>
            <a:endParaRPr lang="sr-Cyrl-RS" dirty="0" smtClean="0">
              <a:latin typeface="Times New Roman"/>
              <a:ea typeface="Calibri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sr-Cyrl-RS" dirty="0">
              <a:latin typeface="Times New Roman"/>
              <a:ea typeface="Calibri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latin typeface="Times New Roman"/>
                <a:ea typeface="Calibri"/>
              </a:rPr>
              <a:t>Тј</a:t>
            </a:r>
            <a:r>
              <a:rPr lang="sr-Cyrl-RS" dirty="0">
                <a:latin typeface="Times New Roman"/>
                <a:ea typeface="Calibri"/>
              </a:rPr>
              <a:t>. на поделу задатака и надлежности, која се нарочито огледа у </a:t>
            </a:r>
            <a:r>
              <a:rPr lang="sr-Cyrl-RS" i="1" dirty="0">
                <a:solidFill>
                  <a:srgbClr val="FFFF00"/>
                </a:solidFill>
                <a:latin typeface="Times New Roman"/>
                <a:ea typeface="Calibri"/>
              </a:rPr>
              <a:t>специјализацији послова </a:t>
            </a:r>
            <a:r>
              <a:rPr lang="sr-Cyrl-RS" dirty="0">
                <a:latin typeface="Times New Roman"/>
                <a:ea typeface="Calibri"/>
              </a:rPr>
              <a:t>и координацији свих </a:t>
            </a:r>
            <a:r>
              <a:rPr lang="sr-Cyrl-RS" dirty="0" smtClean="0">
                <a:latin typeface="Times New Roman"/>
                <a:ea typeface="Calibri"/>
              </a:rPr>
              <a:t>запослених.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sr-Cyrl-RS" dirty="0">
              <a:latin typeface="Times New Roman"/>
              <a:ea typeface="Calibri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latin typeface="Times New Roman"/>
                <a:ea typeface="Calibri"/>
              </a:rPr>
              <a:t> </a:t>
            </a:r>
            <a:r>
              <a:rPr lang="sr-Cyrl-RS" dirty="0">
                <a:latin typeface="Times New Roman"/>
                <a:ea typeface="Calibri"/>
                <a:cs typeface="Times New Roman"/>
              </a:rPr>
              <a:t>Односи се и на </a:t>
            </a: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груписање </a:t>
            </a:r>
            <a:r>
              <a:rPr lang="sr-Cyrl-RS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послова </a:t>
            </a:r>
            <a:r>
              <a:rPr lang="sr-Cyrl-RS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 специјализацију послова.</a:t>
            </a:r>
            <a:r>
              <a:rPr lang="sr-Cyrl-RS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endParaRPr lang="en-US" i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37" y="57920"/>
            <a:ext cx="2382763" cy="190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7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1258</TotalTime>
  <Words>1265</Words>
  <Application>Microsoft Office PowerPoint</Application>
  <PresentationFormat>On-screen Show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Berlin</vt:lpstr>
      <vt:lpstr>PowerPoint Presentation</vt:lpstr>
      <vt:lpstr>   </vt:lpstr>
      <vt:lpstr>Стијеповић и сарадници (2017) -  истичу у раду да Ски и сноуборд школе у српским ски центрима су носиоци туризма и главни промотери зимских ски центара.  </vt:lpstr>
      <vt:lpstr>PowerPoint Presentation</vt:lpstr>
      <vt:lpstr>  </vt:lpstr>
      <vt:lpstr>PowerPoint Presentation</vt:lpstr>
      <vt:lpstr>1. Мисија, циљеви и задаци:</vt:lpstr>
      <vt:lpstr>Циљ школе скијања !!!!</vt:lpstr>
      <vt:lpstr>2. Структура: </vt:lpstr>
      <vt:lpstr>3. Људски ресурси: </vt:lpstr>
      <vt:lpstr>4. Процеси: </vt:lpstr>
      <vt:lpstr>5. Менаџмент школе скијања: </vt:lpstr>
      <vt:lpstr>ПУНО УСПЕХА У ПРАКСИ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ХУМАНИСТИЧКИ АСПЕКТИ ШКОЛСКОГ СПОРТА</dc:title>
  <dc:creator>Nebojsa</dc:creator>
  <cp:lastModifiedBy>Zvezdan Savić</cp:lastModifiedBy>
  <cp:revision>231</cp:revision>
  <dcterms:created xsi:type="dcterms:W3CDTF">2014-04-22T21:37:42Z</dcterms:created>
  <dcterms:modified xsi:type="dcterms:W3CDTF">2023-12-02T15:27:14Z</dcterms:modified>
</cp:coreProperties>
</file>