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7" r:id="rId4"/>
    <p:sldId id="258" r:id="rId5"/>
    <p:sldId id="259" r:id="rId6"/>
    <p:sldId id="260" r:id="rId7"/>
    <p:sldId id="261" r:id="rId8"/>
    <p:sldId id="277" r:id="rId9"/>
    <p:sldId id="262" r:id="rId10"/>
    <p:sldId id="263" r:id="rId11"/>
    <p:sldId id="264" r:id="rId12"/>
    <p:sldId id="270" r:id="rId13"/>
    <p:sldId id="266" r:id="rId14"/>
    <p:sldId id="276" r:id="rId15"/>
    <p:sldId id="267" r:id="rId16"/>
    <p:sldId id="268" r:id="rId17"/>
    <p:sldId id="273" r:id="rId18"/>
    <p:sldId id="269" r:id="rId19"/>
    <p:sldId id="275" r:id="rId20"/>
    <p:sldId id="271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 slaj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38E4144-38B0-4DA9-BAD7-6C3F92F09A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r-Latn-RS"/>
              <a:t>Kliknite i uredite naslov mastera</a:t>
            </a:r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62E3912-3D51-46C1-8833-35088C78B1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r-Latn-RS"/>
              <a:t>Kliknite da biste uredili stil podnaslova mastera</a:t>
            </a:r>
            <a:endParaRPr lang="en-US"/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9D1D1357-9621-48F0-A1BC-C052D09C7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67A3-D501-4F85-A716-EEC170A4B1D5}" type="datetimeFigureOut">
              <a:rPr lang="en-US" smtClean="0"/>
              <a:t>02-Dec-23</a:t>
            </a:fld>
            <a:endParaRPr lang="en-U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ACD9BC7B-4BAB-415C-8B47-0476C83D7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DC3CD9CA-56CB-4119-BB07-BC63B9174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4FD1D-F12D-4D23-A04E-A5D5BE600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810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vertikaln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246425A-D226-42B6-BA44-CA3058228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en-US"/>
          </a:p>
        </p:txBody>
      </p:sp>
      <p:sp>
        <p:nvSpPr>
          <p:cNvPr id="3" name="Čuvar mesta za vertikalni tekst 2">
            <a:extLst>
              <a:ext uri="{FF2B5EF4-FFF2-40B4-BE49-F238E27FC236}">
                <a16:creationId xmlns:a16="http://schemas.microsoft.com/office/drawing/2014/main" id="{F51044D5-7C7F-4C81-86EC-49DA8FBF32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/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3F8A442B-4DA1-4C13-81DC-2FA8A57BA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67A3-D501-4F85-A716-EEC170A4B1D5}" type="datetimeFigureOut">
              <a:rPr lang="en-US" smtClean="0"/>
              <a:t>02-Dec-23</a:t>
            </a:fld>
            <a:endParaRPr lang="en-U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F2964F38-EF70-4A2A-A5ED-6F2F85D9A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61FB359E-4021-409A-BE46-EF5798061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4FD1D-F12D-4D23-A04E-A5D5BE600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30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n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ni naslov 1">
            <a:extLst>
              <a:ext uri="{FF2B5EF4-FFF2-40B4-BE49-F238E27FC236}">
                <a16:creationId xmlns:a16="http://schemas.microsoft.com/office/drawing/2014/main" id="{7852A6E7-3CB7-4736-977B-03DD76D0C9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r-Latn-RS"/>
              <a:t>Kliknite i uredite naslov mastera</a:t>
            </a:r>
            <a:endParaRPr lang="en-US"/>
          </a:p>
        </p:txBody>
      </p:sp>
      <p:sp>
        <p:nvSpPr>
          <p:cNvPr id="3" name="Čuvar mesta za vertikalni tekst 2">
            <a:extLst>
              <a:ext uri="{FF2B5EF4-FFF2-40B4-BE49-F238E27FC236}">
                <a16:creationId xmlns:a16="http://schemas.microsoft.com/office/drawing/2014/main" id="{68F36CE8-57F2-4B18-B77A-E6885F820E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/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824CA5ED-28EA-4199-BCF0-477935A1D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67A3-D501-4F85-A716-EEC170A4B1D5}" type="datetimeFigureOut">
              <a:rPr lang="en-US" smtClean="0"/>
              <a:t>02-Dec-23</a:t>
            </a:fld>
            <a:endParaRPr lang="en-U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BC7CE7EB-C939-4209-9E40-151C98CF1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55A74DF8-20AE-4AC0-B046-D80E6FB6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4FD1D-F12D-4D23-A04E-A5D5BE600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39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9623EC2-D77E-45CA-99BE-638215053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en-US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7F72402D-65AA-4D2B-A224-E8A1C637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/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517E47A6-332F-4B7E-BD54-E8D922BE4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67A3-D501-4F85-A716-EEC170A4B1D5}" type="datetimeFigureOut">
              <a:rPr lang="en-US" smtClean="0"/>
              <a:t>02-Dec-23</a:t>
            </a:fld>
            <a:endParaRPr lang="en-U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12B85CB1-1DD4-4242-AC4E-430A59CC7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F02B334E-BAE2-4F0F-9DFF-5743C1E94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4FD1D-F12D-4D23-A04E-A5D5BE600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95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B418DE-0A1D-4FB2-B723-5BF3274ED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r-Latn-RS"/>
              <a:t>Kliknite i uredite naslov mastera</a:t>
            </a:r>
            <a:endParaRPr lang="en-US"/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6F8079A7-4EBA-4349-B381-0A3D84E8C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DDD0F5C7-479C-4B8E-A915-E060397E4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67A3-D501-4F85-A716-EEC170A4B1D5}" type="datetimeFigureOut">
              <a:rPr lang="en-US" smtClean="0"/>
              <a:t>02-Dec-23</a:t>
            </a:fld>
            <a:endParaRPr lang="en-U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BBFD5241-B31F-4472-B6B6-E656A0A9A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F590E8A3-31D9-4157-86AE-EBC41058A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4FD1D-F12D-4D23-A04E-A5D5BE600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72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5B2DB7E-537B-45A2-AC7E-C0BC2B4D3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en-US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BAE0FFA4-696D-4349-9826-6DE0A87C9C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/>
          </a:p>
        </p:txBody>
      </p:sp>
      <p:sp>
        <p:nvSpPr>
          <p:cNvPr id="4" name="Čuvar mesta za sadržaj 3">
            <a:extLst>
              <a:ext uri="{FF2B5EF4-FFF2-40B4-BE49-F238E27FC236}">
                <a16:creationId xmlns:a16="http://schemas.microsoft.com/office/drawing/2014/main" id="{55A2F9E4-67AD-4F42-AC8B-E0872671C0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/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78F06CDD-8BF7-46F1-B7B8-4A954F258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67A3-D501-4F85-A716-EEC170A4B1D5}" type="datetimeFigureOut">
              <a:rPr lang="en-US" smtClean="0"/>
              <a:t>02-Dec-23</a:t>
            </a:fld>
            <a:endParaRPr lang="en-US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E18EF06C-935F-4ADF-84E2-383BC14F8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93BD86DF-A1F9-4CA9-8060-F29DDCDCB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4FD1D-F12D-4D23-A04E-A5D5BE600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582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eđe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BFE0748-D338-4E58-B700-FD1AF7C8C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r-Latn-RS"/>
              <a:t>Kliknite i uredite naslov mastera</a:t>
            </a:r>
            <a:endParaRPr lang="en-US"/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75DDCBAB-FECB-47AD-853B-B20BCF9BE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Čuvar mesta za sadržaj 3">
            <a:extLst>
              <a:ext uri="{FF2B5EF4-FFF2-40B4-BE49-F238E27FC236}">
                <a16:creationId xmlns:a16="http://schemas.microsoft.com/office/drawing/2014/main" id="{9AC3562E-DA1D-41CF-BBAA-64AEF2FD30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/>
          </a:p>
        </p:txBody>
      </p:sp>
      <p:sp>
        <p:nvSpPr>
          <p:cNvPr id="5" name="Čuvar mesta za tekst 4">
            <a:extLst>
              <a:ext uri="{FF2B5EF4-FFF2-40B4-BE49-F238E27FC236}">
                <a16:creationId xmlns:a16="http://schemas.microsoft.com/office/drawing/2014/main" id="{5BDD9DA6-40B4-4644-A95F-0D5E705072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6" name="Čuvar mesta za sadržaj 5">
            <a:extLst>
              <a:ext uri="{FF2B5EF4-FFF2-40B4-BE49-F238E27FC236}">
                <a16:creationId xmlns:a16="http://schemas.microsoft.com/office/drawing/2014/main" id="{5E6FA9D0-81C1-4AB3-A01A-AF85B86AA9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/>
          </a:p>
        </p:txBody>
      </p:sp>
      <p:sp>
        <p:nvSpPr>
          <p:cNvPr id="7" name="Čuvar mesta za datum 6">
            <a:extLst>
              <a:ext uri="{FF2B5EF4-FFF2-40B4-BE49-F238E27FC236}">
                <a16:creationId xmlns:a16="http://schemas.microsoft.com/office/drawing/2014/main" id="{3C2724AC-06A8-48A5-8DD3-590FD3AA8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67A3-D501-4F85-A716-EEC170A4B1D5}" type="datetimeFigureOut">
              <a:rPr lang="en-US" smtClean="0"/>
              <a:t>02-Dec-23</a:t>
            </a:fld>
            <a:endParaRPr lang="en-US"/>
          </a:p>
        </p:txBody>
      </p:sp>
      <p:sp>
        <p:nvSpPr>
          <p:cNvPr id="8" name="Čuvar mesta za podnožje 7">
            <a:extLst>
              <a:ext uri="{FF2B5EF4-FFF2-40B4-BE49-F238E27FC236}">
                <a16:creationId xmlns:a16="http://schemas.microsoft.com/office/drawing/2014/main" id="{D8B51845-0C6A-456B-BACC-DE37A4EFF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Čuvar mesta za broj slajda 8">
            <a:extLst>
              <a:ext uri="{FF2B5EF4-FFF2-40B4-BE49-F238E27FC236}">
                <a16:creationId xmlns:a16="http://schemas.microsoft.com/office/drawing/2014/main" id="{C6675050-64D1-4090-BD0F-214AFE618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4FD1D-F12D-4D23-A04E-A5D5BE600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39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AB51DF5-5E15-4B82-926F-B38166C00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en-US"/>
          </a:p>
        </p:txBody>
      </p:sp>
      <p:sp>
        <p:nvSpPr>
          <p:cNvPr id="3" name="Čuvar mesta za datum 2">
            <a:extLst>
              <a:ext uri="{FF2B5EF4-FFF2-40B4-BE49-F238E27FC236}">
                <a16:creationId xmlns:a16="http://schemas.microsoft.com/office/drawing/2014/main" id="{04C42E29-1761-4DB1-A47D-6783D96C9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67A3-D501-4F85-A716-EEC170A4B1D5}" type="datetimeFigureOut">
              <a:rPr lang="en-US" smtClean="0"/>
              <a:t>02-Dec-23</a:t>
            </a:fld>
            <a:endParaRPr lang="en-US"/>
          </a:p>
        </p:txBody>
      </p:sp>
      <p:sp>
        <p:nvSpPr>
          <p:cNvPr id="4" name="Čuvar mesta za podnožje 3">
            <a:extLst>
              <a:ext uri="{FF2B5EF4-FFF2-40B4-BE49-F238E27FC236}">
                <a16:creationId xmlns:a16="http://schemas.microsoft.com/office/drawing/2014/main" id="{3CADE14C-2F7D-46E0-A630-3D5689614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Čuvar mesta za broj slajda 4">
            <a:extLst>
              <a:ext uri="{FF2B5EF4-FFF2-40B4-BE49-F238E27FC236}">
                <a16:creationId xmlns:a16="http://schemas.microsoft.com/office/drawing/2014/main" id="{D1031F81-235A-4BC3-B064-FAD6472A6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4FD1D-F12D-4D23-A04E-A5D5BE600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77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datum 1">
            <a:extLst>
              <a:ext uri="{FF2B5EF4-FFF2-40B4-BE49-F238E27FC236}">
                <a16:creationId xmlns:a16="http://schemas.microsoft.com/office/drawing/2014/main" id="{3EDDCF06-2BEE-4966-AE7B-239977B17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67A3-D501-4F85-A716-EEC170A4B1D5}" type="datetimeFigureOut">
              <a:rPr lang="en-US" smtClean="0"/>
              <a:t>02-Dec-23</a:t>
            </a:fld>
            <a:endParaRPr lang="en-US"/>
          </a:p>
        </p:txBody>
      </p:sp>
      <p:sp>
        <p:nvSpPr>
          <p:cNvPr id="3" name="Čuvar mesta za podnožje 2">
            <a:extLst>
              <a:ext uri="{FF2B5EF4-FFF2-40B4-BE49-F238E27FC236}">
                <a16:creationId xmlns:a16="http://schemas.microsoft.com/office/drawing/2014/main" id="{3F72FE42-F9F6-4211-A998-AD7349BCD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Čuvar mesta za broj slajda 3">
            <a:extLst>
              <a:ext uri="{FF2B5EF4-FFF2-40B4-BE49-F238E27FC236}">
                <a16:creationId xmlns:a16="http://schemas.microsoft.com/office/drawing/2014/main" id="{CB86DC94-B64A-4C82-93EF-0E54AAB5D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4FD1D-F12D-4D23-A04E-A5D5BE600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49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FD3D782-CED1-4998-AC9D-A718B5D76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r-Latn-RS"/>
              <a:t>Kliknite i uredite naslov mastera</a:t>
            </a:r>
            <a:endParaRPr lang="en-US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95E6073E-6F7D-49D8-978C-7C5EB2ACD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/>
          </a:p>
        </p:txBody>
      </p:sp>
      <p:sp>
        <p:nvSpPr>
          <p:cNvPr id="4" name="Čuvar mesta za tekst 3">
            <a:extLst>
              <a:ext uri="{FF2B5EF4-FFF2-40B4-BE49-F238E27FC236}">
                <a16:creationId xmlns:a16="http://schemas.microsoft.com/office/drawing/2014/main" id="{157EC839-8B3E-46BC-8524-FB058FED0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08C3C3D8-2EDE-4D5D-A08D-8003DEA57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67A3-D501-4F85-A716-EEC170A4B1D5}" type="datetimeFigureOut">
              <a:rPr lang="en-US" smtClean="0"/>
              <a:t>02-Dec-23</a:t>
            </a:fld>
            <a:endParaRPr lang="en-US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C51105E7-561C-41F7-AE2D-D0DFDFD63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16553630-9AAA-4DBE-93AF-ABE9C1434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4FD1D-F12D-4D23-A04E-A5D5BE600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89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2A1DF17-4978-4CAB-BEB5-8B7AB6F31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r-Latn-RS"/>
              <a:t>Kliknite i uredite naslov mastera</a:t>
            </a:r>
            <a:endParaRPr lang="en-US"/>
          </a:p>
        </p:txBody>
      </p:sp>
      <p:sp>
        <p:nvSpPr>
          <p:cNvPr id="3" name="Čuvar mesta za sliku 2">
            <a:extLst>
              <a:ext uri="{FF2B5EF4-FFF2-40B4-BE49-F238E27FC236}">
                <a16:creationId xmlns:a16="http://schemas.microsoft.com/office/drawing/2014/main" id="{CCD1DEE5-4EB9-469D-A769-C4E4AF8BDF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Čuvar mesta za tekst 3">
            <a:extLst>
              <a:ext uri="{FF2B5EF4-FFF2-40B4-BE49-F238E27FC236}">
                <a16:creationId xmlns:a16="http://schemas.microsoft.com/office/drawing/2014/main" id="{36EF9DB0-8559-4E6C-8598-1C961058C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31EB28DE-1402-44D8-B7CB-B7E247581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67A3-D501-4F85-A716-EEC170A4B1D5}" type="datetimeFigureOut">
              <a:rPr lang="en-US" smtClean="0"/>
              <a:t>02-Dec-23</a:t>
            </a:fld>
            <a:endParaRPr lang="en-US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B8D47653-727D-4778-86D4-1918DEA7E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44DBABA5-A681-44F9-AFB5-0472355BC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4FD1D-F12D-4D23-A04E-A5D5BE600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98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naslov 1">
            <a:extLst>
              <a:ext uri="{FF2B5EF4-FFF2-40B4-BE49-F238E27FC236}">
                <a16:creationId xmlns:a16="http://schemas.microsoft.com/office/drawing/2014/main" id="{E76B1A34-C56B-4C93-92BE-7E87CA058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r-Latn-RS"/>
              <a:t>Kliknite i uredite naslov mastera</a:t>
            </a:r>
            <a:endParaRPr lang="en-US"/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84F90854-5854-4AD7-BF28-58133B14E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/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B35977C2-AA24-44DF-8D04-2AA0F577FE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67A3-D501-4F85-A716-EEC170A4B1D5}" type="datetimeFigureOut">
              <a:rPr lang="en-US" smtClean="0"/>
              <a:t>02-Dec-23</a:t>
            </a:fld>
            <a:endParaRPr lang="en-U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6D60D7ED-2634-44E1-875C-EFC7B4D132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571175C2-1129-4A78-ABF8-E17982F9F1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4FD1D-F12D-4D23-A04E-A5D5BE600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90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web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11B1028-0288-484F-B7EF-52C2EEDB4A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19124"/>
            <a:ext cx="9144000" cy="1947863"/>
          </a:xfrm>
        </p:spPr>
        <p:txBody>
          <a:bodyPr>
            <a:normAutofit/>
          </a:bodyPr>
          <a:lstStyle/>
          <a:p>
            <a:r>
              <a:rPr lang="sr-Latn-RS" sz="3600" b="1" dirty="0"/>
              <a:t>STRUČNI SKUP</a:t>
            </a:r>
            <a:br>
              <a:rPr lang="sr-Latn-RS" sz="3600" b="1" dirty="0"/>
            </a:br>
            <a:r>
              <a:rPr lang="sr-Latn-RS" sz="3600" b="1" dirty="0"/>
              <a:t>SEMINAR USAVRŠAVANJA</a:t>
            </a:r>
            <a:br>
              <a:rPr lang="sr-Latn-RS" sz="3600" b="1" dirty="0"/>
            </a:br>
            <a:r>
              <a:rPr lang="sr-Latn-RS" sz="3600" b="1" dirty="0"/>
              <a:t>EXPOZIM 2023.</a:t>
            </a:r>
            <a:endParaRPr lang="en-US" sz="3600" b="1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A39F15D-D8DD-419F-995D-86F8CC030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903537"/>
          </a:xfrm>
        </p:spPr>
        <p:txBody>
          <a:bodyPr>
            <a:normAutofit/>
          </a:bodyPr>
          <a:lstStyle/>
          <a:p>
            <a:r>
              <a:rPr lang="sr-Latn-RS" sz="3600" b="1" dirty="0"/>
              <a:t>SKIJAŠKO TRČANJE – KULTURA I POTREBA SAVREMENIH SKIJAŠKIH CENTARA</a:t>
            </a:r>
          </a:p>
          <a:p>
            <a:endParaRPr lang="sr-Latn-RS" dirty="0"/>
          </a:p>
          <a:p>
            <a:endParaRPr lang="sr-Latn-RS" dirty="0"/>
          </a:p>
          <a:p>
            <a:r>
              <a:rPr lang="sr-Latn-RS" sz="2800" dirty="0"/>
              <a:t>MA </a:t>
            </a:r>
            <a:r>
              <a:rPr lang="sr-Latn-RS" sz="2800" b="1" dirty="0"/>
              <a:t>NIKOLA KUTLEŠIĆ</a:t>
            </a:r>
          </a:p>
          <a:p>
            <a:pPr algn="r"/>
            <a:endParaRPr lang="sr-Latn-RS" sz="1500" dirty="0"/>
          </a:p>
        </p:txBody>
      </p:sp>
      <p:pic>
        <p:nvPicPr>
          <p:cNvPr id="1026" name="Picture 2" descr="37. EXPO-ZIM – САЈАМ ЗИМСКЕ СПОРТСКЕ ОПРЕМЕ – Београдски сајам">
            <a:extLst>
              <a:ext uri="{FF2B5EF4-FFF2-40B4-BE49-F238E27FC236}">
                <a16:creationId xmlns:a16="http://schemas.microsoft.com/office/drawing/2014/main" id="{A51B7598-55D2-4756-A2EB-5B0809FD9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 nama - SASI">
            <a:extLst>
              <a:ext uri="{FF2B5EF4-FFF2-40B4-BE49-F238E27FC236}">
                <a16:creationId xmlns:a16="http://schemas.microsoft.com/office/drawing/2014/main" id="{25E07F9C-E2DC-40C7-B076-4146D377B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75" y="476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ischer (company) - Wikipedia">
            <a:extLst>
              <a:ext uri="{FF2B5EF4-FFF2-40B4-BE49-F238E27FC236}">
                <a16:creationId xmlns:a16="http://schemas.microsoft.com/office/drawing/2014/main" id="{A8A18336-21CB-49EA-9D5E-F6FAC4648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257800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ross Country Ski Vector Images (over 770)">
            <a:extLst>
              <a:ext uri="{FF2B5EF4-FFF2-40B4-BE49-F238E27FC236}">
                <a16:creationId xmlns:a16="http://schemas.microsoft.com/office/drawing/2014/main" id="{7B4F3B8F-4A73-4441-BDAB-A0F0DFDF4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24" y="5053805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703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47D40EB-9D1F-4AFD-A4FD-EFA9BB393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219" y="131762"/>
            <a:ext cx="10515600" cy="1325563"/>
          </a:xfrm>
        </p:spPr>
        <p:txBody>
          <a:bodyPr/>
          <a:lstStyle/>
          <a:p>
            <a:r>
              <a:rPr lang="sr-Latn-RS" b="1" dirty="0"/>
              <a:t>AKTIVNI NORDIJSKI SKI CENTRI U SRBIJI</a:t>
            </a:r>
            <a:endParaRPr lang="en-US" b="1" dirty="0"/>
          </a:p>
        </p:txBody>
      </p:sp>
      <p:pic>
        <p:nvPicPr>
          <p:cNvPr id="5122" name="Picture 2" descr="Sjenica » Skijanje.rs">
            <a:extLst>
              <a:ext uri="{FF2B5EF4-FFF2-40B4-BE49-F238E27FC236}">
                <a16:creationId xmlns:a16="http://schemas.microsoft.com/office/drawing/2014/main" id="{DC83FD6E-2251-4B25-A034-39EDE8628C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10" y="1457325"/>
            <a:ext cx="4465975" cy="251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cstaza2013m">
            <a:extLst>
              <a:ext uri="{FF2B5EF4-FFF2-40B4-BE49-F238E27FC236}">
                <a16:creationId xmlns:a16="http://schemas.microsoft.com/office/drawing/2014/main" id="{E1B23E41-5B09-4F95-BBB2-18B3C9F0B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09" y="4034086"/>
            <a:ext cx="4465975" cy="273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kvir za tekst 3">
            <a:extLst>
              <a:ext uri="{FF2B5EF4-FFF2-40B4-BE49-F238E27FC236}">
                <a16:creationId xmlns:a16="http://schemas.microsoft.com/office/drawing/2014/main" id="{A846F5F7-944F-4738-81FC-C53D0DEAD963}"/>
              </a:ext>
            </a:extLst>
          </p:cNvPr>
          <p:cNvSpPr txBox="1"/>
          <p:nvPr/>
        </p:nvSpPr>
        <p:spPr>
          <a:xfrm>
            <a:off x="5397679" y="2293827"/>
            <a:ext cx="5384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Sjenica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 err="1"/>
              <a:t>Ski</a:t>
            </a:r>
            <a:r>
              <a:rPr lang="sr-Latn-RS" dirty="0"/>
              <a:t> centar Žari (FIS </a:t>
            </a:r>
            <a:r>
              <a:rPr lang="sr-Latn-RS" dirty="0" err="1"/>
              <a:t>homologacija</a:t>
            </a:r>
            <a:r>
              <a:rPr lang="sr-Latn-RS" dirty="0"/>
              <a:t> i strelište za biatlon)</a:t>
            </a:r>
            <a:endParaRPr lang="en-US" dirty="0"/>
          </a:p>
        </p:txBody>
      </p:sp>
      <p:sp>
        <p:nvSpPr>
          <p:cNvPr id="5" name="Okvir za tekst 4">
            <a:extLst>
              <a:ext uri="{FF2B5EF4-FFF2-40B4-BE49-F238E27FC236}">
                <a16:creationId xmlns:a16="http://schemas.microsoft.com/office/drawing/2014/main" id="{F7565D2F-4FB9-47AB-A08A-A65F2B3412B9}"/>
              </a:ext>
            </a:extLst>
          </p:cNvPr>
          <p:cNvSpPr txBox="1"/>
          <p:nvPr/>
        </p:nvSpPr>
        <p:spPr>
          <a:xfrm>
            <a:off x="5397679" y="4769584"/>
            <a:ext cx="3819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Zlatibor: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dirty="0"/>
              <a:t>Staza </a:t>
            </a:r>
            <a:r>
              <a:rPr lang="sr-Latn-RS" dirty="0" err="1"/>
              <a:t>Tić</a:t>
            </a:r>
            <a:r>
              <a:rPr lang="sr-Latn-RS" dirty="0"/>
              <a:t> polje, FIS </a:t>
            </a:r>
            <a:r>
              <a:rPr lang="sr-Latn-RS" dirty="0" err="1"/>
              <a:t>homologacija</a:t>
            </a:r>
            <a:endParaRPr lang="sr-Latn-R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b="1" u="sng" dirty="0" err="1"/>
              <a:t>Gold</a:t>
            </a:r>
            <a:r>
              <a:rPr lang="sr-Latn-RS" b="1" u="sng" dirty="0"/>
              <a:t> Gondola</a:t>
            </a:r>
            <a:r>
              <a:rPr lang="sr-Latn-RS" dirty="0"/>
              <a:t>, </a:t>
            </a:r>
            <a:r>
              <a:rPr lang="sr-Latn-RS" dirty="0" err="1"/>
              <a:t>međustanica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114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050A6E2-7960-4D14-9ECB-1399F50A2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SKIJAŠKO </a:t>
            </a:r>
            <a:r>
              <a:rPr lang="en-US" b="1" dirty="0"/>
              <a:t>TRČANJE</a:t>
            </a:r>
            <a:r>
              <a:rPr lang="sr-Latn-RS" b="1" dirty="0"/>
              <a:t> U SVETU</a:t>
            </a:r>
            <a:endParaRPr lang="en-US" b="1" dirty="0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B15079F5-9798-4BD0-9F2C-6B14ED627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Skandinavske zemlje</a:t>
            </a:r>
            <a:endParaRPr lang="en-US" dirty="0"/>
          </a:p>
          <a:p>
            <a:r>
              <a:rPr lang="en-US" dirty="0"/>
              <a:t>D</a:t>
            </a:r>
            <a:r>
              <a:rPr lang="sr-Latn-RS" dirty="0"/>
              <a:t>ržave alpske regije</a:t>
            </a:r>
            <a:endParaRPr lang="en-US" dirty="0"/>
          </a:p>
          <a:p>
            <a:r>
              <a:rPr lang="sr-Latn-RS" dirty="0"/>
              <a:t>Rusija</a:t>
            </a:r>
            <a:endParaRPr lang="en-US" dirty="0"/>
          </a:p>
          <a:p>
            <a:r>
              <a:rPr lang="sr-Latn-RS" dirty="0"/>
              <a:t>Kanada</a:t>
            </a:r>
            <a:endParaRPr lang="en-US" dirty="0"/>
          </a:p>
          <a:p>
            <a:r>
              <a:rPr lang="sr-Latn-RS" dirty="0"/>
              <a:t>Češka</a:t>
            </a:r>
            <a:endParaRPr lang="en-US" dirty="0"/>
          </a:p>
          <a:p>
            <a:r>
              <a:rPr lang="sr-Latn-RS" dirty="0"/>
              <a:t>Nemačk</a:t>
            </a:r>
            <a:r>
              <a:rPr lang="en-US" dirty="0"/>
              <a:t>a</a:t>
            </a:r>
          </a:p>
          <a:p>
            <a:r>
              <a:rPr lang="en-US" dirty="0"/>
              <a:t>…</a:t>
            </a:r>
            <a:endParaRPr lang="sr-Latn-RS" dirty="0"/>
          </a:p>
          <a:p>
            <a:endParaRPr lang="en-US" dirty="0"/>
          </a:p>
        </p:txBody>
      </p:sp>
      <p:pic>
        <p:nvPicPr>
          <p:cNvPr id="4" name="Picture 2" descr="Cross Country Ski Cliparts, Stock Vector and Royalty Free Cross Country Ski  Illustrations">
            <a:extLst>
              <a:ext uri="{FF2B5EF4-FFF2-40B4-BE49-F238E27FC236}">
                <a16:creationId xmlns:a16="http://schemas.microsoft.com/office/drawing/2014/main" id="{C7678751-D7D2-40CB-B7DA-136E0BB51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950" y="93080"/>
            <a:ext cx="2305050" cy="186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287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erial Shot Whistler Olympic Park">
            <a:extLst>
              <a:ext uri="{FF2B5EF4-FFF2-40B4-BE49-F238E27FC236}">
                <a16:creationId xmlns:a16="http://schemas.microsoft.com/office/drawing/2014/main" id="{5AC5C5B2-E50F-4F36-B188-BA37084D2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101" y="-902589"/>
            <a:ext cx="12484101" cy="829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5A30EB99-AB24-4FB7-A342-6D33B7035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149" y="90487"/>
            <a:ext cx="10515600" cy="1325563"/>
          </a:xfrm>
        </p:spPr>
        <p:txBody>
          <a:bodyPr/>
          <a:lstStyle/>
          <a:p>
            <a:r>
              <a:rPr lang="sr-Latn-RS" b="1" dirty="0"/>
              <a:t>WHISTLER OLYMPIC PARK – CANADA ZOI 2010</a:t>
            </a:r>
            <a:endParaRPr lang="en-US" b="1" dirty="0"/>
          </a:p>
        </p:txBody>
      </p:sp>
      <p:pic>
        <p:nvPicPr>
          <p:cNvPr id="7172" name="Picture 4" descr="Cross-country skiing at Whistler Olympic Park">
            <a:extLst>
              <a:ext uri="{FF2B5EF4-FFF2-40B4-BE49-F238E27FC236}">
                <a16:creationId xmlns:a16="http://schemas.microsoft.com/office/drawing/2014/main" id="{28A65EC2-2424-45C3-B0FB-D4351D3C5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49" y="1746248"/>
            <a:ext cx="5162550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602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2" name="Picture 8" descr="Aerial view of Ski Jump in Planica, Slovenia at Ratece near Kranjska gora in winter with snow.">
            <a:extLst>
              <a:ext uri="{FF2B5EF4-FFF2-40B4-BE49-F238E27FC236}">
                <a16:creationId xmlns:a16="http://schemas.microsoft.com/office/drawing/2014/main" id="{47A73DF3-E789-4230-8E46-170841443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5" y="1903998"/>
            <a:ext cx="8827562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PLANICA - NORDIJSKI CENTAR | ATRAKCIJE - SLOVENIJA TERME">
            <a:extLst>
              <a:ext uri="{FF2B5EF4-FFF2-40B4-BE49-F238E27FC236}">
                <a16:creationId xmlns:a16="http://schemas.microsoft.com/office/drawing/2014/main" id="{4A82F4D7-C452-4040-8EC5-E3FBFF50C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487" y="2028825"/>
            <a:ext cx="1744388" cy="98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Čuvar mesta za sadržaj 4">
            <a:extLst>
              <a:ext uri="{FF2B5EF4-FFF2-40B4-BE49-F238E27FC236}">
                <a16:creationId xmlns:a16="http://schemas.microsoft.com/office/drawing/2014/main" id="{A00E1B96-4E15-485E-A3F9-C22D290C22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0" y="1500704"/>
            <a:ext cx="7147333" cy="4016512"/>
          </a:xfr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D2ABD999-266D-4EB4-9BDB-7A7998D5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" y="365492"/>
            <a:ext cx="10515600" cy="1325563"/>
          </a:xfrm>
        </p:spPr>
        <p:txBody>
          <a:bodyPr/>
          <a:lstStyle/>
          <a:p>
            <a:r>
              <a:rPr lang="sr-Latn-RS" b="1" dirty="0" err="1"/>
              <a:t>Planica</a:t>
            </a:r>
            <a:r>
              <a:rPr lang="sr-Latn-RS" b="1" dirty="0"/>
              <a:t> – Kranjska gora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85371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47B033A-6E98-42F1-9C61-D563F780A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lanica Nordic Centre - Cross country skiing tunnel Promo">
            <a:hlinkClick r:id="" action="ppaction://media"/>
            <a:extLst>
              <a:ext uri="{FF2B5EF4-FFF2-40B4-BE49-F238E27FC236}">
                <a16:creationId xmlns:a16="http://schemas.microsoft.com/office/drawing/2014/main" id="{7C916438-0897-4F57-A399-30F66FC9769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275" cy="6858000"/>
          </a:xfrm>
        </p:spPr>
      </p:pic>
    </p:spTree>
    <p:extLst>
      <p:ext uri="{BB962C8B-B14F-4D97-AF65-F5344CB8AC3E}">
        <p14:creationId xmlns:p14="http://schemas.microsoft.com/office/powerpoint/2010/main" val="147427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pertura Pista Fondo Livigno">
            <a:hlinkClick r:id="" action="ppaction://media"/>
            <a:extLst>
              <a:ext uri="{FF2B5EF4-FFF2-40B4-BE49-F238E27FC236}">
                <a16:creationId xmlns:a16="http://schemas.microsoft.com/office/drawing/2014/main" id="{71738CF1-46E7-46E7-973D-8FDE8A1C2BD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775" y="59012"/>
            <a:ext cx="11982450" cy="6739975"/>
          </a:xfr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082B6FA5-F670-4DD4-B447-041FF9067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5" y="0"/>
            <a:ext cx="10515600" cy="1325563"/>
          </a:xfrm>
        </p:spPr>
        <p:txBody>
          <a:bodyPr/>
          <a:lstStyle/>
          <a:p>
            <a:r>
              <a:rPr lang="sr-Latn-RS" b="1" dirty="0"/>
              <a:t>LIVIGNO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6185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Čuvar mesta za sadržaj 4">
            <a:extLst>
              <a:ext uri="{FF2B5EF4-FFF2-40B4-BE49-F238E27FC236}">
                <a16:creationId xmlns:a16="http://schemas.microsoft.com/office/drawing/2014/main" id="{FA4556D2-3E82-46A5-84B9-B0504CD415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25540" cy="3606891"/>
          </a:xfr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C8E2B257-E544-4849-B27E-033228FEB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4200" y="477882"/>
            <a:ext cx="10515600" cy="1325563"/>
          </a:xfrm>
        </p:spPr>
        <p:txBody>
          <a:bodyPr/>
          <a:lstStyle/>
          <a:p>
            <a:r>
              <a:rPr lang="sr-Latn-RS" b="1" dirty="0"/>
              <a:t>Dolomiti, </a:t>
            </a:r>
            <a:r>
              <a:rPr lang="sr-Latn-RS" b="1" dirty="0" err="1"/>
              <a:t>Marcialonga</a:t>
            </a:r>
            <a:endParaRPr lang="en-US" b="1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8EB1F1D5-67E0-4BB1-9784-64A5D37DA1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540" y="3606891"/>
            <a:ext cx="5666460" cy="3777640"/>
          </a:xfrm>
          <a:prstGeom prst="rect">
            <a:avLst/>
          </a:prstGeom>
        </p:spPr>
      </p:pic>
      <p:sp>
        <p:nvSpPr>
          <p:cNvPr id="3" name="Okvir za tekst 2">
            <a:extLst>
              <a:ext uri="{FF2B5EF4-FFF2-40B4-BE49-F238E27FC236}">
                <a16:creationId xmlns:a16="http://schemas.microsoft.com/office/drawing/2014/main" id="{2C963452-3E71-47F5-A9A9-F71132E39C54}"/>
              </a:ext>
            </a:extLst>
          </p:cNvPr>
          <p:cNvSpPr txBox="1"/>
          <p:nvPr/>
        </p:nvSpPr>
        <p:spPr>
          <a:xfrm>
            <a:off x="648929" y="4404851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r-Latn-RS" sz="2000" dirty="0"/>
              <a:t>Poslednja nedelja januara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r-Latn-RS" sz="2000" dirty="0"/>
              <a:t>Održava se od 1971. godine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r-Latn-RS" sz="2000" dirty="0"/>
              <a:t>70 km dužina staze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r-Latn-RS" sz="2000" dirty="0"/>
              <a:t>Oko 7.000 učesnika</a:t>
            </a:r>
            <a:endParaRPr lang="en-US" sz="2000" dirty="0"/>
          </a:p>
        </p:txBody>
      </p:sp>
      <p:pic>
        <p:nvPicPr>
          <p:cNvPr id="8198" name="Picture 6">
            <a:extLst>
              <a:ext uri="{FF2B5EF4-FFF2-40B4-BE49-F238E27FC236}">
                <a16:creationId xmlns:a16="http://schemas.microsoft.com/office/drawing/2014/main" id="{380F2F33-ED65-413B-A5F6-31BB699DA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358" y="1357314"/>
            <a:ext cx="2950139" cy="173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077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403C30DE-4D22-43FC-972D-74C7EA151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925" y="10222"/>
            <a:ext cx="6612700" cy="3827130"/>
          </a:xfrm>
          <a:prstGeom prst="rect">
            <a:avLst/>
          </a:prstGeom>
        </p:spPr>
      </p:pic>
      <p:pic>
        <p:nvPicPr>
          <p:cNvPr id="5" name="Čuvar mesta za sadržaj 4">
            <a:extLst>
              <a:ext uri="{FF2B5EF4-FFF2-40B4-BE49-F238E27FC236}">
                <a16:creationId xmlns:a16="http://schemas.microsoft.com/office/drawing/2014/main" id="{5A76264E-653E-4500-9AF5-7CA4415DED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75" y="10222"/>
            <a:ext cx="5048250" cy="3786187"/>
          </a:xfr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E4D9A10A-AB99-4854-A94B-EFDAC3C4C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0"/>
            <a:ext cx="10515600" cy="1325563"/>
          </a:xfrm>
        </p:spPr>
        <p:txBody>
          <a:bodyPr/>
          <a:lstStyle/>
          <a:p>
            <a:r>
              <a:rPr lang="sr-Latn-RS" b="1" dirty="0"/>
              <a:t>HOLMENKOLLEN - OSLO</a:t>
            </a:r>
            <a:endParaRPr lang="en-US" b="1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3E99BCE-8BD2-4592-BCB4-2D0FD659E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450" y="3896830"/>
            <a:ext cx="4178515" cy="2902099"/>
          </a:xfrm>
          <a:prstGeom prst="rect">
            <a:avLst/>
          </a:prstGeom>
        </p:spPr>
      </p:pic>
      <p:sp>
        <p:nvSpPr>
          <p:cNvPr id="6" name="Okvir za tekst 5">
            <a:extLst>
              <a:ext uri="{FF2B5EF4-FFF2-40B4-BE49-F238E27FC236}">
                <a16:creationId xmlns:a16="http://schemas.microsoft.com/office/drawing/2014/main" id="{7F28AFA6-7107-484A-AB1C-E566806D346A}"/>
              </a:ext>
            </a:extLst>
          </p:cNvPr>
          <p:cNvSpPr txBox="1"/>
          <p:nvPr/>
        </p:nvSpPr>
        <p:spPr>
          <a:xfrm>
            <a:off x="7079779" y="4717070"/>
            <a:ext cx="53077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000" dirty="0"/>
              <a:t>Planina i naselje u Oslu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000" dirty="0"/>
              <a:t>500 m nadmorska visina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000" dirty="0"/>
              <a:t>„Norveška Avala“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83178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3536DCE6-E9A7-47DE-99D8-B1459358C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04"/>
            <a:ext cx="12192000" cy="4636698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F8C4BC89-FFB1-42A0-9E7F-35EEC58CF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ARE - ŠVEDSKA</a:t>
            </a:r>
            <a:endParaRPr lang="en-US" b="1" dirty="0"/>
          </a:p>
        </p:txBody>
      </p:sp>
      <p:pic>
        <p:nvPicPr>
          <p:cNvPr id="5" name="Čuvar mesta za sadržaj 4">
            <a:extLst>
              <a:ext uri="{FF2B5EF4-FFF2-40B4-BE49-F238E27FC236}">
                <a16:creationId xmlns:a16="http://schemas.microsoft.com/office/drawing/2014/main" id="{FF12E90A-CE7A-4D4E-9EC4-210CCADA9B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26" y="4615032"/>
            <a:ext cx="2809874" cy="2274501"/>
          </a:xfr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2D2230CD-A7DA-4F44-B14F-30E161027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362" y="4615032"/>
            <a:ext cx="3409764" cy="2242968"/>
          </a:xfrm>
          <a:prstGeom prst="rect">
            <a:avLst/>
          </a:prstGeom>
        </p:spPr>
      </p:pic>
      <p:sp>
        <p:nvSpPr>
          <p:cNvPr id="11" name="Okvir za tekst 10">
            <a:extLst>
              <a:ext uri="{FF2B5EF4-FFF2-40B4-BE49-F238E27FC236}">
                <a16:creationId xmlns:a16="http://schemas.microsoft.com/office/drawing/2014/main" id="{88DA290E-E12F-4525-B588-B442688205D6}"/>
              </a:ext>
            </a:extLst>
          </p:cNvPr>
          <p:cNvSpPr txBox="1"/>
          <p:nvPr/>
        </p:nvSpPr>
        <p:spPr>
          <a:xfrm>
            <a:off x="1043175" y="4854006"/>
            <a:ext cx="4238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/>
              <a:t>Najveće </a:t>
            </a:r>
            <a:r>
              <a:rPr lang="sr-Latn-RS" dirty="0" err="1"/>
              <a:t>skijalište</a:t>
            </a:r>
            <a:r>
              <a:rPr lang="sr-Latn-RS" dirty="0"/>
              <a:t> u Švedskoj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/>
              <a:t>91 km staza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/>
              <a:t>42 </a:t>
            </a:r>
            <a:r>
              <a:rPr lang="sr-Latn-RS" dirty="0" err="1"/>
              <a:t>ski</a:t>
            </a:r>
            <a:r>
              <a:rPr lang="sr-Latn-RS" dirty="0"/>
              <a:t> lifta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/>
              <a:t>89 staza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/>
              <a:t>Škola skijaškog trčanja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 err="1"/>
              <a:t>Turno</a:t>
            </a:r>
            <a:r>
              <a:rPr lang="sr-Latn-RS" dirty="0"/>
              <a:t> pohodi</a:t>
            </a:r>
          </a:p>
        </p:txBody>
      </p:sp>
    </p:spTree>
    <p:extLst>
      <p:ext uri="{BB962C8B-B14F-4D97-AF65-F5344CB8AC3E}">
        <p14:creationId xmlns:p14="http://schemas.microsoft.com/office/powerpoint/2010/main" val="29906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>
            <a:extLst>
              <a:ext uri="{FF2B5EF4-FFF2-40B4-BE49-F238E27FC236}">
                <a16:creationId xmlns:a16="http://schemas.microsoft.com/office/drawing/2014/main" id="{7BE6DD2A-CA57-4BF2-97CE-FE4F87A32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420" y="2510566"/>
            <a:ext cx="6349999" cy="357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Vasaloppet in English">
            <a:extLst>
              <a:ext uri="{FF2B5EF4-FFF2-40B4-BE49-F238E27FC236}">
                <a16:creationId xmlns:a16="http://schemas.microsoft.com/office/drawing/2014/main" id="{0C912219-2EEE-421A-9EEF-50B1E1A862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18" y="48077"/>
            <a:ext cx="4217308" cy="221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F755B3ED-6BF4-4846-BBC9-773E25AD4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792" y="2307862"/>
            <a:ext cx="5000632" cy="1121138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46D2DFC6-0F77-4BAF-B383-588C19799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318" y="3410678"/>
            <a:ext cx="4901102" cy="251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67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F16E108-6178-4A84-AE2F-E07FCBAB4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CILJ PREDAVANJA</a:t>
            </a:r>
            <a:endParaRPr lang="en-US" b="1" dirty="0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75E6B138-4C8C-42D2-A82A-243AD699B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16225"/>
            <a:ext cx="10515600" cy="2574925"/>
          </a:xfrm>
        </p:spPr>
        <p:txBody>
          <a:bodyPr/>
          <a:lstStyle/>
          <a:p>
            <a:r>
              <a:rPr lang="sr-Latn-RS" dirty="0"/>
              <a:t>Otvoriti veći broj mogućnosti za instruktore skijanja</a:t>
            </a:r>
          </a:p>
          <a:p>
            <a:r>
              <a:rPr lang="sr-Latn-RS" dirty="0"/>
              <a:t>Obogatiti paletu usluga u zimskim periodu </a:t>
            </a:r>
          </a:p>
          <a:p>
            <a:r>
              <a:rPr lang="sr-Latn-RS" dirty="0"/>
              <a:t>Potrebna je edukacija</a:t>
            </a:r>
          </a:p>
          <a:p>
            <a:r>
              <a:rPr lang="sr-Latn-RS" dirty="0"/>
              <a:t>Trendovi modernih skijaških centara</a:t>
            </a:r>
            <a:endParaRPr lang="en-US" dirty="0"/>
          </a:p>
        </p:txBody>
      </p:sp>
      <p:pic>
        <p:nvPicPr>
          <p:cNvPr id="2050" name="Picture 2" descr="Silhouette Cross-country Skiing Stock Vector - Illustration of games,  rings: 51687723">
            <a:extLst>
              <a:ext uri="{FF2B5EF4-FFF2-40B4-BE49-F238E27FC236}">
                <a16:creationId xmlns:a16="http://schemas.microsoft.com/office/drawing/2014/main" id="{02E200D8-43ED-4F30-B530-5C9F0F46AA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9"/>
          <a:stretch/>
        </p:blipFill>
        <p:spPr bwMode="auto">
          <a:xfrm>
            <a:off x="7953375" y="169862"/>
            <a:ext cx="4010992" cy="237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508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asaloppet">
            <a:hlinkClick r:id="" action="ppaction://media"/>
            <a:extLst>
              <a:ext uri="{FF2B5EF4-FFF2-40B4-BE49-F238E27FC236}">
                <a16:creationId xmlns:a16="http://schemas.microsoft.com/office/drawing/2014/main" id="{3453FDAC-FFE9-4565-AEB6-ADC41351BA0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9090"/>
            <a:ext cx="12191999" cy="6857846"/>
          </a:xfrm>
        </p:spPr>
      </p:pic>
    </p:spTree>
    <p:extLst>
      <p:ext uri="{BB962C8B-B14F-4D97-AF65-F5344CB8AC3E}">
        <p14:creationId xmlns:p14="http://schemas.microsoft.com/office/powerpoint/2010/main" val="209627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DEA0C69-6520-4B35-896D-CE0E387AD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6575" y="203772"/>
            <a:ext cx="6372225" cy="872554"/>
          </a:xfrm>
        </p:spPr>
        <p:txBody>
          <a:bodyPr>
            <a:normAutofit/>
          </a:bodyPr>
          <a:lstStyle/>
          <a:p>
            <a:r>
              <a:rPr lang="sr-Latn-RS" sz="5400" b="1" dirty="0"/>
              <a:t>HVALA NA PAŽNJI</a:t>
            </a:r>
            <a:r>
              <a:rPr lang="en-US" sz="5400" b="1" dirty="0"/>
              <a:t>!!!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E444DA3-8399-49A8-BF96-6773A5CD7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566" y="1382712"/>
            <a:ext cx="7030868" cy="52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64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D98AA7E-58C7-4F39-8F46-E91531DE0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976"/>
            <a:ext cx="12192000" cy="1333500"/>
          </a:xfrm>
        </p:spPr>
        <p:txBody>
          <a:bodyPr>
            <a:normAutofit/>
          </a:bodyPr>
          <a:lstStyle/>
          <a:p>
            <a:pPr algn="ctr"/>
            <a:r>
              <a:rPr lang="sr-Latn-RS" sz="2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SKIJANJE U SRBIJI – asocijacija na spuštanje niz padinu – TEHNIKE ALPSKOG SKIJANJA</a:t>
            </a:r>
            <a:endParaRPr lang="en-US" sz="2400" b="1" i="1" dirty="0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A813B8B3-DA63-4613-94E3-432A7694A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1647825"/>
            <a:ext cx="11020425" cy="476726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r-Latn-RS" sz="2400" dirty="0"/>
              <a:t>Podela skijaških disciplina u Srbiji (Skijaški savez Srbije):</a:t>
            </a:r>
          </a:p>
          <a:p>
            <a:pPr marL="0" indent="0">
              <a:buNone/>
            </a:pPr>
            <a:endParaRPr lang="sr-Latn-RS" sz="2400" dirty="0"/>
          </a:p>
          <a:p>
            <a:pPr lvl="1"/>
            <a:r>
              <a:rPr lang="sr-Latn-RS" sz="2100" dirty="0"/>
              <a:t>Alpski odbor</a:t>
            </a:r>
          </a:p>
          <a:p>
            <a:pPr lvl="1"/>
            <a:r>
              <a:rPr lang="sr-Latn-RS" sz="2100" dirty="0"/>
              <a:t>Nordijski odbor</a:t>
            </a:r>
          </a:p>
          <a:p>
            <a:pPr lvl="1"/>
            <a:r>
              <a:rPr lang="sr-Latn-RS" sz="2100" dirty="0" err="1"/>
              <a:t>Snowboard</a:t>
            </a:r>
            <a:r>
              <a:rPr lang="sr-Latn-RS" sz="2100" dirty="0"/>
              <a:t> odbor</a:t>
            </a:r>
          </a:p>
          <a:p>
            <a:pPr marL="0" indent="0">
              <a:buNone/>
            </a:pPr>
            <a:endParaRPr lang="sr-Latn-RS" sz="2400" dirty="0"/>
          </a:p>
          <a:p>
            <a:pPr marL="0" indent="0">
              <a:buNone/>
            </a:pPr>
            <a:r>
              <a:rPr lang="sr-Latn-RS" sz="2400" dirty="0"/>
              <a:t>Podela nordijskih disciplina (FIS):</a:t>
            </a:r>
          </a:p>
          <a:p>
            <a:pPr marL="0" indent="0">
              <a:buNone/>
            </a:pPr>
            <a:endParaRPr lang="sr-Latn-RS" sz="2400" dirty="0"/>
          </a:p>
          <a:p>
            <a:pPr lvl="1"/>
            <a:r>
              <a:rPr lang="sr-Latn-RS" sz="2100" dirty="0"/>
              <a:t>Skijaško trčanje</a:t>
            </a:r>
          </a:p>
          <a:p>
            <a:pPr lvl="1"/>
            <a:r>
              <a:rPr lang="sr-Latn-RS" sz="2100" dirty="0"/>
              <a:t>Skijaški skokovi</a:t>
            </a:r>
          </a:p>
          <a:p>
            <a:pPr lvl="1"/>
            <a:r>
              <a:rPr lang="sr-Latn-RS" sz="2100" dirty="0"/>
              <a:t>Nordijska kombinacija</a:t>
            </a:r>
          </a:p>
          <a:p>
            <a:endParaRPr lang="sr-Latn-RS" sz="2400" dirty="0"/>
          </a:p>
          <a:p>
            <a:pPr marL="0" indent="0">
              <a:buNone/>
            </a:pPr>
            <a:r>
              <a:rPr lang="sr-Latn-RS" sz="2400" dirty="0"/>
              <a:t>Oblici nordijskog skijanja (opšta podela):</a:t>
            </a:r>
          </a:p>
          <a:p>
            <a:pPr marL="0" indent="0">
              <a:buNone/>
            </a:pPr>
            <a:endParaRPr lang="sr-Latn-RS" sz="2400" dirty="0"/>
          </a:p>
          <a:p>
            <a:pPr lvl="1"/>
            <a:r>
              <a:rPr lang="sr-Latn-RS" sz="2100" dirty="0" err="1"/>
              <a:t>Telemark</a:t>
            </a:r>
            <a:endParaRPr lang="sr-Latn-RS" sz="2100" dirty="0"/>
          </a:p>
          <a:p>
            <a:pPr lvl="1"/>
            <a:r>
              <a:rPr lang="sr-Latn-RS" sz="2100" dirty="0"/>
              <a:t>Skijaški pohodi (</a:t>
            </a:r>
            <a:r>
              <a:rPr lang="sr-Latn-RS" sz="2100" dirty="0" err="1"/>
              <a:t>Turno</a:t>
            </a:r>
            <a:r>
              <a:rPr lang="sr-Latn-RS" sz="2100" dirty="0"/>
              <a:t> skijanje)</a:t>
            </a:r>
            <a:endParaRPr lang="sr-Latn-RS" sz="2000" dirty="0"/>
          </a:p>
        </p:txBody>
      </p:sp>
      <p:pic>
        <p:nvPicPr>
          <p:cNvPr id="3074" name="Picture 2" descr="Cross Country Ski Cliparts, Stock Vector and Royalty Free Cross Country Ski  Illustrations">
            <a:extLst>
              <a:ext uri="{FF2B5EF4-FFF2-40B4-BE49-F238E27FC236}">
                <a16:creationId xmlns:a16="http://schemas.microsoft.com/office/drawing/2014/main" id="{37810D4C-13DB-4E04-9FC2-BE3D2C5E0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3352800"/>
            <a:ext cx="428625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037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9DEEF04-9E76-4715-8B3B-75CD44D19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515601" cy="1325563"/>
          </a:xfrm>
        </p:spPr>
        <p:txBody>
          <a:bodyPr/>
          <a:lstStyle/>
          <a:p>
            <a:r>
              <a:rPr lang="sr-Latn-RS" dirty="0"/>
              <a:t>NORDIJSKE DISCIPLINE</a:t>
            </a:r>
            <a:endParaRPr lang="en-US" dirty="0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5FEED64B-DA3D-4F63-8E3B-3344D33FB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8475"/>
            <a:ext cx="10515600" cy="4351338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sr-Latn-RS" dirty="0"/>
              <a:t>Skijaško trčanje</a:t>
            </a:r>
          </a:p>
          <a:p>
            <a:pPr marL="514350" indent="-514350">
              <a:buFont typeface="+mj-lt"/>
              <a:buAutoNum type="arabicPeriod"/>
            </a:pPr>
            <a:r>
              <a:rPr lang="sr-Latn-RS" dirty="0"/>
              <a:t>Skijaški skokovi</a:t>
            </a:r>
          </a:p>
          <a:p>
            <a:pPr marL="514350" indent="-514350">
              <a:buFont typeface="+mj-lt"/>
              <a:buAutoNum type="arabicPeriod"/>
            </a:pPr>
            <a:r>
              <a:rPr lang="sr-Latn-RS" dirty="0"/>
              <a:t>Nordijska kombinacija</a:t>
            </a:r>
          </a:p>
          <a:p>
            <a:pPr marL="514350" indent="-514350">
              <a:buFont typeface="+mj-lt"/>
              <a:buAutoNum type="arabicPeriod"/>
            </a:pPr>
            <a:r>
              <a:rPr lang="sr-Latn-RS" dirty="0" err="1"/>
              <a:t>Telemark</a:t>
            </a:r>
            <a:endParaRPr lang="sr-Latn-RS" dirty="0"/>
          </a:p>
          <a:p>
            <a:pPr marL="514350" indent="-514350">
              <a:buFont typeface="+mj-lt"/>
              <a:buAutoNum type="arabicPeriod"/>
            </a:pPr>
            <a:r>
              <a:rPr lang="sr-Latn-RS" dirty="0" err="1"/>
              <a:t>Turno</a:t>
            </a:r>
            <a:r>
              <a:rPr lang="sr-Latn-RS" dirty="0"/>
              <a:t> i </a:t>
            </a:r>
            <a:r>
              <a:rPr lang="sr-Latn-RS" i="1" dirty="0" err="1"/>
              <a:t>backcountry</a:t>
            </a:r>
            <a:r>
              <a:rPr lang="sr-Latn-RS" dirty="0"/>
              <a:t> skijanje</a:t>
            </a:r>
          </a:p>
          <a:p>
            <a:pPr algn="ctr"/>
            <a:r>
              <a:rPr lang="sr-Latn-RS" dirty="0"/>
              <a:t>Različita struktura kretanja</a:t>
            </a:r>
          </a:p>
          <a:p>
            <a:pPr algn="ctr"/>
            <a:r>
              <a:rPr lang="sr-Latn-RS" dirty="0"/>
              <a:t>Različite dominantne motoričke sposobnosti</a:t>
            </a:r>
          </a:p>
          <a:p>
            <a:pPr algn="ctr"/>
            <a:r>
              <a:rPr lang="sr-Latn-RS" dirty="0"/>
              <a:t>Različita oprema</a:t>
            </a:r>
          </a:p>
          <a:p>
            <a:pPr algn="ctr"/>
            <a:r>
              <a:rPr lang="sr-Latn-RS" dirty="0"/>
              <a:t>Sličnost – </a:t>
            </a:r>
            <a:r>
              <a:rPr lang="sr-Latn-RS" b="1" i="1" dirty="0"/>
              <a:t>OBLIK SKIJAŠKOG VEZA</a:t>
            </a:r>
          </a:p>
        </p:txBody>
      </p:sp>
      <p:pic>
        <p:nvPicPr>
          <p:cNvPr id="4098" name="Picture 2" descr="Cross Country Ski Cliparts, Stock Vector and Royalty Free Cross Country Ski  Illustrations">
            <a:extLst>
              <a:ext uri="{FF2B5EF4-FFF2-40B4-BE49-F238E27FC236}">
                <a16:creationId xmlns:a16="http://schemas.microsoft.com/office/drawing/2014/main" id="{9F1FF216-61E8-4906-BDA8-8D74C6DDD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950" y="93080"/>
            <a:ext cx="2305050" cy="186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293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Fischer Country Crown | Backcountry Skis">
            <a:extLst>
              <a:ext uri="{FF2B5EF4-FFF2-40B4-BE49-F238E27FC236}">
                <a16:creationId xmlns:a16="http://schemas.microsoft.com/office/drawing/2014/main" id="{536E0112-D79E-42FF-84FB-EA271FE52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64234">
            <a:off x="3927319" y="965769"/>
            <a:ext cx="4540113" cy="454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ischer Transalp Touring Boot First Look: A Light AT Boot for the Masses |  GearJunkie">
            <a:extLst>
              <a:ext uri="{FF2B5EF4-FFF2-40B4-BE49-F238E27FC236}">
                <a16:creationId xmlns:a16="http://schemas.microsoft.com/office/drawing/2014/main" id="{FE5F3EE3-BBD2-425C-86B3-E985C4EA8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28" y="3621170"/>
            <a:ext cx="4398446" cy="303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ross country skiing boots and bindings">
            <a:extLst>
              <a:ext uri="{FF2B5EF4-FFF2-40B4-BE49-F238E27FC236}">
                <a16:creationId xmlns:a16="http://schemas.microsoft.com/office/drawing/2014/main" id="{0C4F39D8-0B89-4C31-B76D-98312DD23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474" y="371475"/>
            <a:ext cx="5403954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urnamic Bindings Advantages and Compatibility - Ski Pro Guru">
            <a:extLst>
              <a:ext uri="{FF2B5EF4-FFF2-40B4-BE49-F238E27FC236}">
                <a16:creationId xmlns:a16="http://schemas.microsoft.com/office/drawing/2014/main" id="{35B40DE0-E67B-40A2-BD53-4FE95F6C60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20" y="371475"/>
            <a:ext cx="4393154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GoPro: Ski Flying With Anders Jacobsen - YouTube">
            <a:extLst>
              <a:ext uri="{FF2B5EF4-FFF2-40B4-BE49-F238E27FC236}">
                <a16:creationId xmlns:a16="http://schemas.microsoft.com/office/drawing/2014/main" id="{3CE4718B-0FEE-4EFB-B10E-3FF37C5F4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474" y="3621170"/>
            <a:ext cx="5403954" cy="303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524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lassic vs Skate Skiing: The 2 Types of Cross Country Skis - WebCyclery &amp;  WebSkis | Bend, OR">
            <a:extLst>
              <a:ext uri="{FF2B5EF4-FFF2-40B4-BE49-F238E27FC236}">
                <a16:creationId xmlns:a16="http://schemas.microsoft.com/office/drawing/2014/main" id="{F918ABF6-4C45-4726-A697-789384845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1" y="3572774"/>
            <a:ext cx="3943350" cy="328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ross Country Skiing Guide - Tracks and Trails">
            <a:extLst>
              <a:ext uri="{FF2B5EF4-FFF2-40B4-BE49-F238E27FC236}">
                <a16:creationId xmlns:a16="http://schemas.microsoft.com/office/drawing/2014/main" id="{58F81613-3773-48E5-9B30-A80F353FC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74389"/>
            <a:ext cx="3866603" cy="328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F24196CE-3AC7-4B9D-888C-D7BD50F49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077" y="175143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sr-Latn-R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Skijaško trčanje predstavlja cikličnu kretnu aktivnost i spada u nordijske discipline.</a:t>
            </a:r>
          </a:p>
          <a:p>
            <a:r>
              <a:rPr lang="sr-Latn-R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Najstariji oblik skijanja</a:t>
            </a:r>
          </a:p>
          <a:p>
            <a:r>
              <a:rPr lang="sr-Latn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Kroz istoriju dugačak razvojni put</a:t>
            </a:r>
          </a:p>
          <a:p>
            <a:r>
              <a:rPr lang="sr-Latn-R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čovekove „neophodnosti“  do formiranja sportske discipline krajem 19. veka.</a:t>
            </a:r>
          </a:p>
          <a:p>
            <a:endParaRPr lang="sr-Latn-RS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230D0BC-F19C-4754-B23C-3E75F9FAA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SKIJAŠKO TRČANJE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11477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Gear You Need to Start out in Cross-Country Skiing">
            <a:extLst>
              <a:ext uri="{FF2B5EF4-FFF2-40B4-BE49-F238E27FC236}">
                <a16:creationId xmlns:a16="http://schemas.microsoft.com/office/drawing/2014/main" id="{2F684CD6-094F-404F-90C4-D6FE01CC83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12417"/>
            <a:ext cx="7419975" cy="504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24A473FB-0CE8-480B-B003-A4B660978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OPREMA ZA SKIJAŠKO TRČANJE</a:t>
            </a:r>
            <a:endParaRPr lang="en-US" b="1" dirty="0"/>
          </a:p>
        </p:txBody>
      </p:sp>
      <p:sp>
        <p:nvSpPr>
          <p:cNvPr id="4" name="Okvir za tekst 3">
            <a:extLst>
              <a:ext uri="{FF2B5EF4-FFF2-40B4-BE49-F238E27FC236}">
                <a16:creationId xmlns:a16="http://schemas.microsoft.com/office/drawing/2014/main" id="{CCAE78AB-60F6-40C7-937A-679C1BE16C76}"/>
              </a:ext>
            </a:extLst>
          </p:cNvPr>
          <p:cNvSpPr txBox="1"/>
          <p:nvPr/>
        </p:nvSpPr>
        <p:spPr>
          <a:xfrm>
            <a:off x="7704044" y="1812417"/>
            <a:ext cx="465940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Oprema:</a:t>
            </a:r>
          </a:p>
          <a:p>
            <a:endParaRPr lang="sr-Latn-R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/>
              <a:t>Finansijski pristupačnija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/>
              <a:t>Jednostavna za upotrebu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/>
              <a:t>Par cm snega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r-Latn-RS" dirty="0"/>
          </a:p>
          <a:p>
            <a:r>
              <a:rPr lang="sr-Latn-RS" dirty="0"/>
              <a:t>Teren:</a:t>
            </a:r>
          </a:p>
          <a:p>
            <a:endParaRPr lang="sr-Latn-R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/>
              <a:t>Ravan (stadioni, sportski tereni)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/>
              <a:t>Valovit (parkovi, pešačke i </a:t>
            </a:r>
            <a:r>
              <a:rPr lang="sr-Latn-RS" i="1" dirty="0" err="1"/>
              <a:t>bike</a:t>
            </a:r>
            <a:r>
              <a:rPr lang="sr-Latn-RS" dirty="0"/>
              <a:t> staze)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/>
              <a:t>Ekstreman (velika brda, uzbrdice, nizbrdice)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r-Latn-R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r-Latn-RS" dirty="0"/>
          </a:p>
          <a:p>
            <a:endParaRPr lang="sr-Latn-R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r-Latn-R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4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F623F37-34ED-4DC0-98D9-B4EBA00FA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b="1" dirty="0"/>
              <a:t>KO KAŽE DA MORA SAMO ZIMI!!</a:t>
            </a:r>
            <a:endParaRPr lang="en-US" b="1" dirty="0"/>
          </a:p>
        </p:txBody>
      </p:sp>
      <p:pic>
        <p:nvPicPr>
          <p:cNvPr id="6146" name="Picture 2" descr="Introduction to Rollerskiing: A Beginner's Guide - WebCyclery &amp; WebSkis |  Bend, OR">
            <a:extLst>
              <a:ext uri="{FF2B5EF4-FFF2-40B4-BE49-F238E27FC236}">
                <a16:creationId xmlns:a16="http://schemas.microsoft.com/office/drawing/2014/main" id="{2A4A0FB5-F132-4D70-B49E-501959D3CA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984" y="1448079"/>
            <a:ext cx="4312032" cy="521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237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70EBD5F-E35E-48BD-BC94-8D7EC9C59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BENEFITI SKIJAŠKOG TRČANJA</a:t>
            </a:r>
            <a:endParaRPr lang="en-US" b="1" dirty="0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4895C2A7-6DAB-466B-B36C-EC3DE79D3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r-Latn-RS" dirty="0"/>
              <a:t>Unapređenje i održavanje telesnog statusa</a:t>
            </a:r>
          </a:p>
          <a:p>
            <a:r>
              <a:rPr lang="sr-Latn-RS" dirty="0"/>
              <a:t>Rekreacija ljudi svih uzrasta</a:t>
            </a:r>
          </a:p>
          <a:p>
            <a:r>
              <a:rPr lang="sr-Latn-RS" i="1" dirty="0"/>
              <a:t>LOW RISK ACTIVITY</a:t>
            </a:r>
          </a:p>
          <a:p>
            <a:r>
              <a:rPr lang="sr-Latn-RS" dirty="0"/>
              <a:t>Aerobni trening sportista u zimskom periodu</a:t>
            </a:r>
          </a:p>
          <a:p>
            <a:r>
              <a:rPr lang="sr-Latn-RS" dirty="0"/>
              <a:t>Privikavanje polaznika na kliznu površinu</a:t>
            </a:r>
          </a:p>
          <a:p>
            <a:r>
              <a:rPr lang="sr-Latn-RS" dirty="0"/>
              <a:t>Lakše usvajanje kretnih navika alpskog skijanja (pozitivan transfer)</a:t>
            </a:r>
          </a:p>
          <a:p>
            <a:r>
              <a:rPr lang="sr-Latn-RS" dirty="0"/>
              <a:t>Omasovljenje skijaškog sporta</a:t>
            </a:r>
          </a:p>
          <a:p>
            <a:pPr marL="0" indent="0">
              <a:buNone/>
            </a:pPr>
            <a:endParaRPr lang="sr-Latn-RS" dirty="0"/>
          </a:p>
          <a:p>
            <a:pPr marL="0" indent="0" algn="ctr">
              <a:buNone/>
            </a:pPr>
            <a:r>
              <a:rPr lang="sr-Latn-RS" sz="4000" b="1" dirty="0"/>
              <a:t>„SKIJANJE NA KUĆNOM PRAGU“</a:t>
            </a:r>
            <a:endParaRPr lang="en-US" sz="4000" b="1" dirty="0"/>
          </a:p>
        </p:txBody>
      </p:sp>
      <p:pic>
        <p:nvPicPr>
          <p:cNvPr id="5" name="Picture 2" descr="Cross Country Ski Cliparts, Stock Vector and Royalty Free Cross Country Ski  Illustrations">
            <a:extLst>
              <a:ext uri="{FF2B5EF4-FFF2-40B4-BE49-F238E27FC236}">
                <a16:creationId xmlns:a16="http://schemas.microsoft.com/office/drawing/2014/main" id="{F394C227-6C3F-466C-95AD-D0FE3DC14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950" y="93080"/>
            <a:ext cx="2305050" cy="186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9670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364</Words>
  <Application>Microsoft Office PowerPoint</Application>
  <PresentationFormat>Widescreen</PresentationFormat>
  <Paragraphs>102</Paragraphs>
  <Slides>21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Tema Office</vt:lpstr>
      <vt:lpstr>STRUČNI SKUP SEMINAR USAVRŠAVANJA EXPOZIM 2023.</vt:lpstr>
      <vt:lpstr>CILJ PREDAVANJA</vt:lpstr>
      <vt:lpstr>SKIJANJE U SRBIJI – asocijacija na spuštanje niz padinu – TEHNIKE ALPSKOG SKIJANJA</vt:lpstr>
      <vt:lpstr>NORDIJSKE DISCIPLINE</vt:lpstr>
      <vt:lpstr>PowerPoint Presentation</vt:lpstr>
      <vt:lpstr>SKIJAŠKO TRČANJE</vt:lpstr>
      <vt:lpstr>OPREMA ZA SKIJAŠKO TRČANJE</vt:lpstr>
      <vt:lpstr>KO KAŽE DA MORA SAMO ZIMI!!</vt:lpstr>
      <vt:lpstr>BENEFITI SKIJAŠKOG TRČANJA</vt:lpstr>
      <vt:lpstr>AKTIVNI NORDIJSKI SKI CENTRI U SRBIJI</vt:lpstr>
      <vt:lpstr>SKIJAŠKO TRČANJE U SVETU</vt:lpstr>
      <vt:lpstr>WHISTLER OLYMPIC PARK – CANADA ZOI 2010</vt:lpstr>
      <vt:lpstr>Planica – Kranjska gora</vt:lpstr>
      <vt:lpstr>PowerPoint Presentation</vt:lpstr>
      <vt:lpstr>LIVIGNO </vt:lpstr>
      <vt:lpstr>Dolomiti, Marcialonga</vt:lpstr>
      <vt:lpstr>HOLMENKOLLEN - OSLO</vt:lpstr>
      <vt:lpstr>ARE - ŠVEDSKA</vt:lpstr>
      <vt:lpstr>PowerPoint Presentation</vt:lpstr>
      <vt:lpstr>PowerPoint Presentation</vt:lpstr>
      <vt:lpstr>HVALA NA PAŽNJI!!!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Hp</dc:creator>
  <cp:lastModifiedBy>Пребег Горан</cp:lastModifiedBy>
  <cp:revision>40</cp:revision>
  <dcterms:created xsi:type="dcterms:W3CDTF">2023-11-30T21:12:27Z</dcterms:created>
  <dcterms:modified xsi:type="dcterms:W3CDTF">2023-12-02T11:52:45Z</dcterms:modified>
</cp:coreProperties>
</file>