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1972" r:id="rId2"/>
    <p:sldId id="1973" r:id="rId3"/>
    <p:sldId id="1974" r:id="rId4"/>
    <p:sldId id="2147375081" r:id="rId5"/>
    <p:sldId id="2147375089" r:id="rId6"/>
    <p:sldId id="2147375090" r:id="rId7"/>
    <p:sldId id="2147375198" r:id="rId8"/>
    <p:sldId id="2147375088" r:id="rId9"/>
    <p:sldId id="2147375084" r:id="rId10"/>
    <p:sldId id="2147375199" r:id="rId11"/>
    <p:sldId id="2147375082" r:id="rId12"/>
    <p:sldId id="2147375091" r:id="rId13"/>
    <p:sldId id="5538" r:id="rId14"/>
    <p:sldId id="2147375200" r:id="rId15"/>
    <p:sldId id="2147375062" r:id="rId16"/>
    <p:sldId id="2147375086" r:id="rId17"/>
    <p:sldId id="2147375080" r:id="rId18"/>
    <p:sldId id="2147375201" r:id="rId19"/>
    <p:sldId id="351" r:id="rId20"/>
    <p:sldId id="1911" r:id="rId21"/>
    <p:sldId id="1178" r:id="rId22"/>
    <p:sldId id="1185" r:id="rId2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764A0BF-9BE5-4CD7-933F-15969C86DA5A}">
          <p14:sldIdLst>
            <p14:sldId id="1972"/>
            <p14:sldId id="1973"/>
            <p14:sldId id="1974"/>
            <p14:sldId id="2147375081"/>
            <p14:sldId id="2147375089"/>
            <p14:sldId id="2147375090"/>
            <p14:sldId id="2147375198"/>
            <p14:sldId id="2147375088"/>
            <p14:sldId id="2147375084"/>
            <p14:sldId id="2147375199"/>
            <p14:sldId id="2147375082"/>
            <p14:sldId id="2147375091"/>
            <p14:sldId id="5538"/>
            <p14:sldId id="2147375200"/>
            <p14:sldId id="2147375062"/>
            <p14:sldId id="2147375086"/>
            <p14:sldId id="2147375080"/>
            <p14:sldId id="2147375201"/>
          </p14:sldIdLst>
        </p14:section>
        <p14:section name="Untitled Section" id="{FDB2047A-91DA-40FE-99E5-F0AE2B7FE165}">
          <p14:sldIdLst/>
        </p14:section>
        <p14:section name="Untitled Section" id="{1B4FF91A-8E64-4012-9679-A04D51FFAA4D}">
          <p14:sldIdLst>
            <p14:sldId id="351"/>
            <p14:sldId id="1911"/>
            <p14:sldId id="1178"/>
            <p14:sldId id="11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E5FFF-10D3-424A-98BD-637B67045684}" type="datetimeFigureOut">
              <a:rPr lang="sl-SI" smtClean="0"/>
              <a:t>2. 12. 2023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EBDEC-84BD-491B-826A-5CD52F17ACE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8916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Performance = Foot </a:t>
            </a:r>
            <a:r>
              <a:rPr lang="de-AT" dirty="0" err="1"/>
              <a:t>wrap</a:t>
            </a:r>
            <a:r>
              <a:rPr lang="de-AT" dirty="0"/>
              <a:t> &amp; power </a:t>
            </a:r>
            <a:r>
              <a:rPr lang="de-AT" dirty="0" err="1"/>
              <a:t>transfer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37B1E-6C7F-BD4B-A871-C98F69E49DCA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906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37B1E-6C7F-BD4B-A871-C98F69E49DC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088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Marketing </a:t>
            </a:r>
            <a:r>
              <a:rPr lang="de-AT" dirty="0" err="1"/>
              <a:t>empahsis</a:t>
            </a:r>
            <a:r>
              <a:rPr lang="de-AT" dirty="0"/>
              <a:t>? – </a:t>
            </a:r>
            <a:r>
              <a:rPr lang="de-AT" dirty="0" err="1"/>
              <a:t>no</a:t>
            </a:r>
            <a:r>
              <a:rPr lang="de-AT" dirty="0"/>
              <a:t> </a:t>
            </a:r>
            <a:r>
              <a:rPr lang="de-AT" dirty="0" err="1"/>
              <a:t>results</a:t>
            </a:r>
            <a:r>
              <a:rPr lang="de-AT" dirty="0"/>
              <a:t> on </a:t>
            </a:r>
            <a:r>
              <a:rPr lang="de-AT" dirty="0" err="1"/>
              <a:t>google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„</a:t>
            </a:r>
            <a:r>
              <a:rPr lang="de-AT" dirty="0" err="1"/>
              <a:t>fischer</a:t>
            </a:r>
            <a:r>
              <a:rPr lang="de-AT" dirty="0"/>
              <a:t> </a:t>
            </a:r>
            <a:r>
              <a:rPr lang="de-AT" dirty="0" err="1"/>
              <a:t>zone</a:t>
            </a:r>
            <a:r>
              <a:rPr lang="de-AT" dirty="0"/>
              <a:t> fit“  - Trademark!?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437B1E-6C7F-BD4B-A871-C98F69E49DCA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6387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437B1E-6C7F-BD4B-A871-C98F69E49DCA}" type="slidenum">
              <a:rPr lang="de-DE" smtClean="0">
                <a:solidFill>
                  <a:prstClr val="black"/>
                </a:solidFill>
              </a:rPr>
              <a:pPr/>
              <a:t>21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95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0008E8-7037-928E-2B55-A1B160469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295AA9B-B508-3724-E4CB-5405A04360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7A2576B-A18D-C572-2612-3C5EE0C8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CC4A-E6C5-4826-8E9F-9DC51E0BA711}" type="datetimeFigureOut">
              <a:rPr lang="sl-SI" smtClean="0"/>
              <a:t>2. 12. 2023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4E06D34-29E2-6CBD-0FAB-7C026DEEC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46D2096-1570-632D-44F0-AEAAA42BD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AB30-D9E6-4FEB-B3DA-D19D2C834A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107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AEAD52-2EA9-F548-22CF-B35F548F4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CADAC2A-6207-C61F-8977-9F7F5A03F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AF7358E-367A-3F41-F711-B4945B9C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CC4A-E6C5-4826-8E9F-9DC51E0BA711}" type="datetimeFigureOut">
              <a:rPr lang="sl-SI" smtClean="0"/>
              <a:t>2. 12. 2023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6E20DCE-D168-A806-47AB-C75AFEB2D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51D72D5-4D4A-3012-CBEF-065A8A49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AB30-D9E6-4FEB-B3DA-D19D2C834A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9179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625F00FA-A07F-25CB-47D5-1F7EF0535F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17B5CD06-0F62-CC47-8060-3B09666B8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BDBB2B5-1524-433E-B826-D9B85FE48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CC4A-E6C5-4826-8E9F-9DC51E0BA711}" type="datetimeFigureOut">
              <a:rPr lang="sl-SI" smtClean="0"/>
              <a:t>2. 12. 2023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B5D4C63-19EF-F7AF-CD91-96EFCF98B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CB4DE06-182A-8D9A-36B3-9F677B4F8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AB30-D9E6-4FEB-B3DA-D19D2C834A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0015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//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ppt-masterfolie_16-9_hg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68160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576000" y="813469"/>
            <a:ext cx="11040000" cy="866531"/>
          </a:xfrm>
          <a:prstGeom prst="rect">
            <a:avLst/>
          </a:prstGeom>
        </p:spPr>
        <p:txBody>
          <a:bodyPr/>
          <a:lstStyle>
            <a:lvl1pPr algn="l">
              <a:lnSpc>
                <a:spcPts val="3733"/>
              </a:lnSpc>
              <a:defRPr sz="3733" cap="all" baseline="0">
                <a:latin typeface="Arial"/>
                <a:cs typeface="Arial"/>
              </a:defRPr>
            </a:lvl1pPr>
          </a:lstStyle>
          <a:p>
            <a:r>
              <a:rPr lang="de-AT" dirty="0"/>
              <a:t>HEADLINE (28 </a:t>
            </a:r>
            <a:r>
              <a:rPr lang="de-AT" dirty="0" err="1"/>
              <a:t>pt</a:t>
            </a:r>
            <a:r>
              <a:rPr lang="de-AT" dirty="0"/>
              <a:t>)</a:t>
            </a:r>
            <a:endParaRPr lang="de-DE" dirty="0"/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680000"/>
            <a:ext cx="11040000" cy="4819200"/>
          </a:xfrm>
          <a:prstGeom prst="rect">
            <a:avLst/>
          </a:prstGeom>
        </p:spPr>
        <p:txBody>
          <a:bodyPr/>
          <a:lstStyle>
            <a:lvl1pPr marL="245527" indent="-245527">
              <a:buFont typeface="Arial"/>
              <a:buChar char="•"/>
              <a:defRPr sz="2133">
                <a:latin typeface="Arial"/>
                <a:cs typeface="Arial"/>
              </a:defRPr>
            </a:lvl1pPr>
            <a:lvl2pPr marL="478355" indent="0">
              <a:buNone/>
              <a:defRPr sz="1867">
                <a:latin typeface="Arial"/>
                <a:cs typeface="Arial"/>
              </a:defRPr>
            </a:lvl2pPr>
            <a:lvl3pPr marL="956709" indent="0">
              <a:buNone/>
              <a:defRPr sz="1867">
                <a:latin typeface="Arial"/>
                <a:cs typeface="Arial"/>
              </a:defRPr>
            </a:lvl3pPr>
            <a:lvl4pPr marL="1432948" indent="0">
              <a:buNone/>
              <a:defRPr sz="1867" baseline="0"/>
            </a:lvl4pPr>
            <a:lvl5pPr marL="2438339" indent="0">
              <a:buNone/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(16 PT)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layer</a:t>
            </a:r>
            <a:r>
              <a:rPr lang="de-DE" dirty="0"/>
              <a:t> (14 PT)</a:t>
            </a:r>
          </a:p>
          <a:p>
            <a:pPr lvl="2"/>
            <a:r>
              <a:rPr lang="de-DE" dirty="0"/>
              <a:t>Third </a:t>
            </a:r>
            <a:r>
              <a:rPr lang="de-DE" dirty="0" err="1"/>
              <a:t>layer</a:t>
            </a:r>
            <a:r>
              <a:rPr lang="de-DE" dirty="0"/>
              <a:t> (14 PT)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576000" y="6499201"/>
            <a:ext cx="2844800" cy="2615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BC89DB4E-E01A-F648-9918-BD334F4194D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6912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GENERAL //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2667" cy="6864000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576000" y="813469"/>
            <a:ext cx="11040000" cy="866531"/>
          </a:xfrm>
          <a:prstGeom prst="rect">
            <a:avLst/>
          </a:prstGeom>
        </p:spPr>
        <p:txBody>
          <a:bodyPr/>
          <a:lstStyle>
            <a:lvl1pPr algn="l">
              <a:lnSpc>
                <a:spcPts val="3733"/>
              </a:lnSpc>
              <a:defRPr sz="3733" cap="all" baseline="0">
                <a:latin typeface="Arial"/>
                <a:cs typeface="Arial"/>
              </a:defRPr>
            </a:lvl1pPr>
          </a:lstStyle>
          <a:p>
            <a:r>
              <a:rPr lang="de-AT" dirty="0"/>
              <a:t>HEADLINE (28 </a:t>
            </a:r>
            <a:r>
              <a:rPr lang="de-AT" dirty="0" err="1"/>
              <a:t>pt</a:t>
            </a:r>
            <a:r>
              <a:rPr lang="de-AT" dirty="0"/>
              <a:t>)</a:t>
            </a:r>
            <a:endParaRPr lang="de-DE" dirty="0"/>
          </a:p>
        </p:txBody>
      </p:sp>
      <p:sp>
        <p:nvSpPr>
          <p:cNvPr id="4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240000"/>
            <a:ext cx="10033000" cy="2878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noProof="0" dirty="0"/>
              <a:t>Section information</a:t>
            </a: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680000"/>
            <a:ext cx="11040000" cy="4819200"/>
          </a:xfrm>
          <a:prstGeom prst="rect">
            <a:avLst/>
          </a:prstGeom>
        </p:spPr>
        <p:txBody>
          <a:bodyPr/>
          <a:lstStyle>
            <a:lvl1pPr marL="245527" indent="-245527">
              <a:buFont typeface="Arial"/>
              <a:buChar char="•"/>
              <a:defRPr sz="2133">
                <a:latin typeface="Arial"/>
                <a:cs typeface="Arial"/>
              </a:defRPr>
            </a:lvl1pPr>
            <a:lvl2pPr marL="478355" indent="0">
              <a:buNone/>
              <a:defRPr sz="1867">
                <a:latin typeface="Arial"/>
                <a:cs typeface="Arial"/>
              </a:defRPr>
            </a:lvl2pPr>
            <a:lvl3pPr marL="956709" indent="0">
              <a:buNone/>
              <a:defRPr sz="1867">
                <a:latin typeface="Arial"/>
                <a:cs typeface="Arial"/>
              </a:defRPr>
            </a:lvl3pPr>
            <a:lvl4pPr marL="1432948" indent="0">
              <a:buNone/>
              <a:defRPr sz="1867" baseline="0"/>
            </a:lvl4pPr>
            <a:lvl5pPr marL="2438339" indent="0">
              <a:buNone/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r>
              <a:rPr lang="de-DE" dirty="0" err="1"/>
              <a:t>master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(16 PT)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layer</a:t>
            </a:r>
            <a:r>
              <a:rPr lang="de-DE" dirty="0"/>
              <a:t> (14 PT)</a:t>
            </a:r>
          </a:p>
          <a:p>
            <a:pPr lvl="2"/>
            <a:r>
              <a:rPr lang="de-DE" dirty="0"/>
              <a:t>Third </a:t>
            </a:r>
            <a:r>
              <a:rPr lang="de-DE" dirty="0" err="1"/>
              <a:t>layer</a:t>
            </a:r>
            <a:r>
              <a:rPr lang="de-DE" dirty="0"/>
              <a:t> (14 PT)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576000" y="6499201"/>
            <a:ext cx="2844800" cy="2615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BC89DB4E-E01A-F648-9918-BD334F4194DE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17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//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0267" y="0"/>
            <a:ext cx="575733" cy="575733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576000" y="528000"/>
            <a:ext cx="10464267" cy="86653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733"/>
              </a:lnSpc>
              <a:defRPr sz="3733" b="1" i="0" cap="all" baseline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noProof="0" dirty="0"/>
              <a:t>HEADLINE (28 </a:t>
            </a:r>
            <a:r>
              <a:rPr lang="en-US" noProof="0" dirty="0" err="1"/>
              <a:t>pt</a:t>
            </a:r>
            <a:r>
              <a:rPr lang="en-US" noProof="0" dirty="0"/>
              <a:t>)</a:t>
            </a: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394531"/>
            <a:ext cx="11040000" cy="4819199"/>
          </a:xfrm>
          <a:prstGeom prst="rect">
            <a:avLst/>
          </a:prstGeom>
        </p:spPr>
        <p:txBody>
          <a:bodyPr lIns="0" tIns="90000" rIns="0" bIns="0"/>
          <a:lstStyle>
            <a:lvl1pPr marL="245527" indent="-245527">
              <a:buFont typeface="Arial"/>
              <a:buChar char="•"/>
              <a:defRPr sz="2133">
                <a:latin typeface="Arial"/>
                <a:cs typeface="Arial"/>
              </a:defRPr>
            </a:lvl1pPr>
            <a:lvl2pPr marL="478355" indent="0">
              <a:buNone/>
              <a:defRPr sz="1867">
                <a:latin typeface="Arial"/>
                <a:cs typeface="Arial"/>
              </a:defRPr>
            </a:lvl2pPr>
            <a:lvl3pPr marL="956709" indent="0">
              <a:buNone/>
              <a:defRPr sz="1867">
                <a:latin typeface="Arial"/>
                <a:cs typeface="Arial"/>
              </a:defRPr>
            </a:lvl3pPr>
            <a:lvl4pPr marL="1432948" indent="0">
              <a:buNone/>
              <a:defRPr sz="1867" baseline="0"/>
            </a:lvl4pPr>
            <a:lvl5pPr marL="2438339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(16 PT)</a:t>
            </a:r>
          </a:p>
          <a:p>
            <a:pPr lvl="1"/>
            <a:r>
              <a:rPr lang="en-US" noProof="0" dirty="0"/>
              <a:t>Second layer (14 PT)</a:t>
            </a:r>
          </a:p>
          <a:p>
            <a:pPr lvl="2"/>
            <a:r>
              <a:rPr lang="en-US" noProof="0" dirty="0"/>
              <a:t>Third layer (14 PT)</a:t>
            </a:r>
          </a:p>
        </p:txBody>
      </p:sp>
      <p:sp>
        <p:nvSpPr>
          <p:cNvPr id="8" name="Rectangle 2"/>
          <p:cNvSpPr/>
          <p:nvPr userDrawn="1"/>
        </p:nvSpPr>
        <p:spPr>
          <a:xfrm>
            <a:off x="0" y="6513459"/>
            <a:ext cx="12192000" cy="3445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76000" y="6536179"/>
            <a:ext cx="8640000" cy="247251"/>
          </a:xfrm>
          <a:prstGeom prst="rect">
            <a:avLst/>
          </a:prstGeom>
        </p:spPr>
        <p:txBody>
          <a:bodyPr vert="horz" lIns="90000" tIns="0" rIns="0" bIns="0" anchor="ctr" anchorCtr="0"/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noProof="0" dirty="0"/>
              <a:t>Section information</a:t>
            </a:r>
          </a:p>
        </p:txBody>
      </p:sp>
      <p:sp>
        <p:nvSpPr>
          <p:cNvPr id="11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9216000" y="6536179"/>
            <a:ext cx="2400000" cy="247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BC89DB4E-E01A-F648-9918-BD334F4194DE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4164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//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067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GB" noProof="0" dirty="0"/>
              <a:t>Target group image</a:t>
            </a:r>
          </a:p>
        </p:txBody>
      </p:sp>
      <p:pic>
        <p:nvPicPr>
          <p:cNvPr id="11" name="Picture 12" descr="gradient.png"/>
          <p:cNvPicPr>
            <a:picLocks noChangeAspect="1"/>
          </p:cNvPicPr>
          <p:nvPr userDrawn="1"/>
        </p:nvPicPr>
        <p:blipFill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08925" cy="6864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80001" y="5082715"/>
            <a:ext cx="11159828" cy="1536000"/>
          </a:xfrm>
          <a:prstGeom prst="rect">
            <a:avLst/>
          </a:prstGeom>
        </p:spPr>
        <p:txBody>
          <a:bodyPr wrap="square" anchor="t"/>
          <a:lstStyle>
            <a:lvl1pPr algn="l">
              <a:lnSpc>
                <a:spcPts val="6000"/>
              </a:lnSpc>
              <a:spcAft>
                <a:spcPts val="0"/>
              </a:spcAft>
              <a:defRPr sz="6000" b="1" i="0" cap="all" spc="-200">
                <a:solidFill>
                  <a:srgbClr val="FFFFFF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noProof="0" dirty="0"/>
              <a:t>Cover page (45 PT)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0001" y="5893507"/>
            <a:ext cx="11159828" cy="65158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lnSpc>
                <a:spcPts val="2667"/>
              </a:lnSpc>
              <a:spcBef>
                <a:spcPts val="0"/>
              </a:spcBef>
              <a:buNone/>
              <a:defRPr sz="2667" b="1" i="0" cap="all" spc="0">
                <a:solidFill>
                  <a:srgbClr val="F1ED0E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SUB HEADLINE (20 PT)</a:t>
            </a:r>
          </a:p>
        </p:txBody>
      </p:sp>
      <p:pic>
        <p:nvPicPr>
          <p:cNvPr id="3" name="Bild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4495" y="0"/>
            <a:ext cx="1185333" cy="118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24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ENERAL //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0267" y="0"/>
            <a:ext cx="575733" cy="575733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576000" y="528000"/>
            <a:ext cx="10464267" cy="86653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733"/>
              </a:lnSpc>
              <a:defRPr sz="3733" b="1" i="0" cap="all" baseline="0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noProof="0" dirty="0"/>
              <a:t>HEADLINE (28 </a:t>
            </a:r>
            <a:r>
              <a:rPr lang="en-US" noProof="0" dirty="0" err="1"/>
              <a:t>pt</a:t>
            </a:r>
            <a:r>
              <a:rPr lang="en-US" noProof="0" dirty="0"/>
              <a:t>)</a:t>
            </a: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394531"/>
            <a:ext cx="11040000" cy="5038059"/>
          </a:xfrm>
          <a:prstGeom prst="rect">
            <a:avLst/>
          </a:prstGeom>
        </p:spPr>
        <p:txBody>
          <a:bodyPr lIns="0" tIns="90000" rIns="0" bIns="0"/>
          <a:lstStyle>
            <a:lvl1pPr marL="245527" indent="-245527">
              <a:buFont typeface="Arial"/>
              <a:buChar char="•"/>
              <a:defRPr sz="2133">
                <a:latin typeface="Arial Narrow" charset="0"/>
                <a:ea typeface="Arial Narrow" charset="0"/>
                <a:cs typeface="Arial Narrow" charset="0"/>
              </a:defRPr>
            </a:lvl1pPr>
            <a:lvl2pPr marL="478355" indent="0">
              <a:buNone/>
              <a:defRPr sz="1867">
                <a:latin typeface="Arial Narrow" charset="0"/>
                <a:ea typeface="Arial Narrow" charset="0"/>
                <a:cs typeface="Arial Narrow" charset="0"/>
              </a:defRPr>
            </a:lvl2pPr>
            <a:lvl3pPr marL="956709" indent="0">
              <a:buNone/>
              <a:defRPr sz="1867">
                <a:latin typeface="Arial Narrow" charset="0"/>
                <a:ea typeface="Arial Narrow" charset="0"/>
                <a:cs typeface="Arial Narrow" charset="0"/>
              </a:defRPr>
            </a:lvl3pPr>
            <a:lvl4pPr marL="1432948" indent="0">
              <a:buNone/>
              <a:defRPr sz="1867" baseline="0"/>
            </a:lvl4pPr>
            <a:lvl5pPr marL="2438339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(16 PT)</a:t>
            </a:r>
          </a:p>
          <a:p>
            <a:pPr lvl="1"/>
            <a:r>
              <a:rPr lang="en-US" noProof="0" dirty="0"/>
              <a:t>Second layer (14 PT)</a:t>
            </a:r>
          </a:p>
          <a:p>
            <a:pPr lvl="2"/>
            <a:r>
              <a:rPr lang="en-US" noProof="0" dirty="0"/>
              <a:t>Third layer (14 PT)</a:t>
            </a:r>
          </a:p>
        </p:txBody>
      </p:sp>
    </p:spTree>
    <p:extLst>
      <p:ext uri="{BB962C8B-B14F-4D97-AF65-F5344CB8AC3E}">
        <p14:creationId xmlns:p14="http://schemas.microsoft.com/office/powerpoint/2010/main" val="28877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d Content 5 _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71500" y="3429000"/>
            <a:ext cx="10994859" cy="922283"/>
          </a:xfrm>
        </p:spPr>
        <p:txBody>
          <a:bodyPr tIns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571500" y="3753855"/>
            <a:ext cx="10994859" cy="249610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67889" y="6249959"/>
            <a:ext cx="7653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tx1"/>
                </a:solidFill>
                <a:latin typeface="MarkPro-Heavy" panose="020B0504020101010102" pitchFamily="34" charset="77"/>
                <a:ea typeface="MarkPro-Heavy" panose="020B0504020101010102" pitchFamily="34" charset="77"/>
                <a:cs typeface="MarkPro-Heavy" panose="020B0504020101010102" pitchFamily="34" charset="77"/>
              </a:defRPr>
            </a:lvl1pPr>
          </a:lstStyle>
          <a:p>
            <a:fld id="{35C39893-6716-A540-88F1-A33177E7F8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06E82D-F930-134E-8E72-8C2A51E2EF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19" y="6195977"/>
            <a:ext cx="420403" cy="42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20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GENERAL //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0267" y="0"/>
            <a:ext cx="575733" cy="575733"/>
          </a:xfrm>
          <a:prstGeom prst="rect">
            <a:avLst/>
          </a:prstGeom>
        </p:spPr>
      </p:pic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576000" y="528000"/>
            <a:ext cx="10464267" cy="866531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3733"/>
              </a:lnSpc>
              <a:defRPr sz="3733" b="1" i="0" cap="all" baseline="0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noProof="0" dirty="0"/>
              <a:t>HEADLINE (28 </a:t>
            </a:r>
            <a:r>
              <a:rPr lang="en-US" noProof="0" dirty="0" err="1"/>
              <a:t>pt</a:t>
            </a:r>
            <a:r>
              <a:rPr lang="en-US" noProof="0" dirty="0"/>
              <a:t>)</a:t>
            </a:r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" y="1394531"/>
            <a:ext cx="11040000" cy="5038059"/>
          </a:xfrm>
          <a:prstGeom prst="rect">
            <a:avLst/>
          </a:prstGeom>
        </p:spPr>
        <p:txBody>
          <a:bodyPr lIns="0" tIns="90000" rIns="0" bIns="0"/>
          <a:lstStyle>
            <a:lvl1pPr marL="245527" indent="-245527">
              <a:buFont typeface="Arial"/>
              <a:buChar char="•"/>
              <a:defRPr sz="2133">
                <a:latin typeface="Arial Narrow" charset="0"/>
                <a:ea typeface="Arial Narrow" charset="0"/>
                <a:cs typeface="Arial Narrow" charset="0"/>
              </a:defRPr>
            </a:lvl1pPr>
            <a:lvl2pPr marL="478355" indent="0">
              <a:buNone/>
              <a:defRPr sz="1867">
                <a:latin typeface="Arial Narrow" charset="0"/>
                <a:ea typeface="Arial Narrow" charset="0"/>
                <a:cs typeface="Arial Narrow" charset="0"/>
              </a:defRPr>
            </a:lvl2pPr>
            <a:lvl3pPr marL="956709" indent="0">
              <a:buNone/>
              <a:defRPr sz="1867">
                <a:latin typeface="Arial Narrow" charset="0"/>
                <a:ea typeface="Arial Narrow" charset="0"/>
                <a:cs typeface="Arial Narrow" charset="0"/>
              </a:defRPr>
            </a:lvl3pPr>
            <a:lvl4pPr marL="1432948" indent="0">
              <a:buNone/>
              <a:defRPr sz="1867" baseline="0"/>
            </a:lvl4pPr>
            <a:lvl5pPr marL="2438339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(16 PT)</a:t>
            </a:r>
          </a:p>
          <a:p>
            <a:pPr lvl="1"/>
            <a:r>
              <a:rPr lang="en-US" noProof="0" dirty="0"/>
              <a:t>Second layer (14 PT)</a:t>
            </a:r>
          </a:p>
          <a:p>
            <a:pPr lvl="2"/>
            <a:r>
              <a:rPr lang="en-US" noProof="0" dirty="0"/>
              <a:t>Third layer (14 PT)</a:t>
            </a:r>
          </a:p>
        </p:txBody>
      </p:sp>
    </p:spTree>
    <p:extLst>
      <p:ext uri="{BB962C8B-B14F-4D97-AF65-F5344CB8AC3E}">
        <p14:creationId xmlns:p14="http://schemas.microsoft.com/office/powerpoint/2010/main" val="3687514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6D7DFA80-48E0-B17E-C6D2-3E1A873F95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19" y="5691687"/>
            <a:ext cx="7471765" cy="1063701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B9BB102-A177-8F5A-A3CA-37F9785388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5756000"/>
            <a:ext cx="1113339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0" i="0">
                <a:solidFill>
                  <a:schemeClr val="tx1"/>
                </a:solidFill>
                <a:latin typeface="MarkPro" panose="020B0504020101010102" pitchFamily="34" charset="77"/>
              </a:defRPr>
            </a:lvl1pPr>
          </a:lstStyle>
          <a:p>
            <a:r>
              <a:rPr lang="en-US"/>
              <a:t>Footer, Mark Pro Light, 18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15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017486-A423-8CD2-411E-F76751E2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735530C-B67D-8716-C2F2-11A8AB82D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5663192-1496-BDF5-B307-01EF6C77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CC4A-E6C5-4826-8E9F-9DC51E0BA711}" type="datetimeFigureOut">
              <a:rPr lang="sl-SI" smtClean="0"/>
              <a:t>2. 12. 2023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F0E45F2-2BF3-1B68-193A-D5238FC7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4C2F18F-C8B3-4462-907F-0DF7AD4E8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AB30-D9E6-4FEB-B3DA-D19D2C834A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8446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2534A0ED-9590-098E-ECD5-FEFE10F16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19" y="5691687"/>
            <a:ext cx="7471765" cy="1063701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C84C80A-DA6E-5B1E-BCA4-9F50FEE3BE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102" y="501008"/>
            <a:ext cx="11121716" cy="1226192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/>
              <a:t>TWO-LINE HEADLINE</a:t>
            </a:r>
            <a:br>
              <a:rPr lang="en-US"/>
            </a:br>
            <a:r>
              <a:rPr lang="en-US"/>
              <a:t>MARK PRO HEAVY, 88 PT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D3FC1F9-8FC0-6528-4720-BCAE6AEB9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1" y="5756000"/>
            <a:ext cx="1113339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0" i="0">
                <a:solidFill>
                  <a:schemeClr val="tx1"/>
                </a:solidFill>
                <a:latin typeface="MarkPro" panose="020B0504020101010102" pitchFamily="34" charset="77"/>
              </a:defRPr>
            </a:lvl1pPr>
          </a:lstStyle>
          <a:p>
            <a:r>
              <a:rPr lang="en-US"/>
              <a:t>Footer, Mark Pro Light, 18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16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BB6794-D73C-C71F-7698-ECCC39455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38102CE-74BE-2A74-F869-1DA10DA93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A26FC94-6E1A-748D-FF96-CF7BD800C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CC4A-E6C5-4826-8E9F-9DC51E0BA711}" type="datetimeFigureOut">
              <a:rPr lang="sl-SI" smtClean="0"/>
              <a:t>2. 12. 2023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8572112-EF0E-C6A2-89EA-B79E79280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829A9EC-9244-260D-94B9-8AB417BA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AB30-D9E6-4FEB-B3DA-D19D2C834A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7743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02C104-904A-C357-9E07-BDEDB688B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C7FAE9F-F2FA-2FD9-B6B0-69E5FFFE0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1473D36-61D1-6264-0D26-8DCD49ADA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27925CF-E341-BE58-FC82-A9CFB14F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CC4A-E6C5-4826-8E9F-9DC51E0BA711}" type="datetimeFigureOut">
              <a:rPr lang="sl-SI" smtClean="0"/>
              <a:t>2. 12. 2023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9D6C671-5232-46B9-FEB3-8F364FFCA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2665932-5E7D-0A3C-08EA-CBBFF57C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AB30-D9E6-4FEB-B3DA-D19D2C834A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5990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E8ADBC-D4A9-EB34-1D00-BE070117A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83EF4260-E578-7535-B41C-D9DA0D4B3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1467D00-2C22-85E5-0DA6-709495CDD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7CB82D99-F938-DF99-0C78-D333E2F90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25081AF6-A8A7-0CF5-910A-14D697A06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D4AC860A-C4F7-E1B6-D9BA-59BF71AC5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CC4A-E6C5-4826-8E9F-9DC51E0BA711}" type="datetimeFigureOut">
              <a:rPr lang="sl-SI" smtClean="0"/>
              <a:t>2. 12. 2023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30934531-2575-0CFF-2BCA-2E2D899C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0ADACDA0-66AD-1D8A-FFCD-B0E0EAF00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AB30-D9E6-4FEB-B3DA-D19D2C834A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021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4BCF45-4477-3C01-B980-FA1C9517B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547E17C7-8DA7-82E5-C9EF-13CCE4247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CC4A-E6C5-4826-8E9F-9DC51E0BA711}" type="datetimeFigureOut">
              <a:rPr lang="sl-SI" smtClean="0"/>
              <a:t>2. 12. 2023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E6E81691-0418-C4A1-CA3B-AFE41A8BE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0B2BA83-B6DA-8E02-4867-05830E20B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AB30-D9E6-4FEB-B3DA-D19D2C834A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2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F4234E94-9D03-7BF4-83EF-327801917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CC4A-E6C5-4826-8E9F-9DC51E0BA711}" type="datetimeFigureOut">
              <a:rPr lang="sl-SI" smtClean="0"/>
              <a:t>2. 12. 2023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61D34FDC-89E8-19E7-1F9E-A3BDF4F6A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EC208767-70C0-EBA1-F478-4422609DA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AB30-D9E6-4FEB-B3DA-D19D2C834A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9429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F80E2B-E886-A3F2-FD36-8E4847C09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D63A27B-E40F-62DE-66E7-83A46B738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13A05B6-1398-5A7D-24D9-D1B805964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3D55306-7BD2-5285-13FD-710A6467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CC4A-E6C5-4826-8E9F-9DC51E0BA711}" type="datetimeFigureOut">
              <a:rPr lang="sl-SI" smtClean="0"/>
              <a:t>2. 12. 2023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78DE906-4DAE-895C-7599-60E7E9E30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B671F44-1C5E-DEE9-A6E3-F74E9610B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AB30-D9E6-4FEB-B3DA-D19D2C834A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85240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FD6B31-54D6-2E92-EBA3-9E90D9ADA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EA50F247-2D11-D8C4-8455-752D4C47B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81E1593-F87A-2B12-A821-B23DA96B3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09EAD83-73BA-816C-D255-25A482EC6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CC4A-E6C5-4826-8E9F-9DC51E0BA711}" type="datetimeFigureOut">
              <a:rPr lang="sl-SI" smtClean="0"/>
              <a:t>2. 12. 2023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6091EFF-EC61-67FE-13D8-A211F93B2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84D84E6-8A8A-DDCA-E9A2-73091D6D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0AB30-D9E6-4FEB-B3DA-D19D2C834A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866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2D5549C9-A5EB-F998-DE0C-6AF29F6DE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C41453C-6531-2C3B-557C-52E5A9D07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6D82E36-2B7A-FFA4-9800-F592A69833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3CC4A-E6C5-4826-8E9F-9DC51E0BA711}" type="datetimeFigureOut">
              <a:rPr lang="sl-SI" smtClean="0"/>
              <a:t>2. 12. 2023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878C997-7FAA-463C-205F-5C3D8A9FE5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4EB078E-CCAF-8A0F-5712-AE28A1E23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0AB30-D9E6-4FEB-B3DA-D19D2C834A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091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70" r:id="rId14"/>
    <p:sldLayoutId id="214748367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53.emf"/><Relationship Id="rId4" Type="http://schemas.openxmlformats.org/officeDocument/2006/relationships/image" Target="../media/image57.jpeg"/><Relationship Id="rId9" Type="http://schemas.openxmlformats.org/officeDocument/2006/relationships/image" Target="../media/image6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emf"/><Relationship Id="rId4" Type="http://schemas.openxmlformats.org/officeDocument/2006/relationships/image" Target="../media/image6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EF0CA-07DA-4016-9F40-2EE664DF9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597669"/>
            <a:ext cx="9144000" cy="13669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NOVITETI SKIJAŠKE OPREME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 SISTEM -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2F6A9D-4D22-4951-A11F-AA9E72C6C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1219" y="5551371"/>
            <a:ext cx="4942114" cy="499803"/>
          </a:xfrm>
        </p:spPr>
        <p:txBody>
          <a:bodyPr/>
          <a:lstStyle/>
          <a:p>
            <a:r>
              <a:rPr lang="en-US" b="1" i="1" dirty="0" err="1"/>
              <a:t>dr</a:t>
            </a:r>
            <a:r>
              <a:rPr lang="en-US" b="1" i="1" dirty="0"/>
              <a:t> Goran </a:t>
            </a:r>
            <a:r>
              <a:rPr lang="en-US" b="1" i="1" dirty="0" err="1"/>
              <a:t>Prebeg</a:t>
            </a:r>
            <a:endParaRPr lang="en-US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E2CD1C-49DD-4F0D-A94C-E8901A742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236" y="0"/>
            <a:ext cx="3211527" cy="2145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E75059-B3DA-4960-BBC8-B78B2FAAD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756" y="0"/>
            <a:ext cx="1829754" cy="1858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4D4F5-C600-4F5F-BDAA-B3D3B9AEE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50098" cy="195009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248EC8E-7C6C-49BD-A9C2-0D44102D6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6" t="1" b="4265"/>
          <a:stretch/>
        </p:blipFill>
        <p:spPr bwMode="auto">
          <a:xfrm>
            <a:off x="613722" y="5351474"/>
            <a:ext cx="2917778" cy="69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925AC9-7ECD-4957-856E-63D409DF2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50" y="4745774"/>
            <a:ext cx="3474097" cy="21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41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9FD81-0B9E-3F17-788F-93E8BD318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547" y="501008"/>
            <a:ext cx="11118820" cy="1226192"/>
          </a:xfrm>
        </p:spPr>
        <p:txBody>
          <a:bodyPr>
            <a:normAutofit/>
          </a:bodyPr>
          <a:lstStyle/>
          <a:p>
            <a:r>
              <a:rPr lang="en-US" dirty="0"/>
              <a:t>RAZVOJ ALPSKOG PROGRAMA BOA</a:t>
            </a:r>
            <a:r>
              <a:rPr lang="en-US" sz="4000" baseline="30000" dirty="0">
                <a:latin typeface="MarkPro" panose="020B0504020101010102" pitchFamily="34" charset="77"/>
              </a:rPr>
              <a:t>®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E6D176-F185-CEFD-AD03-679BCD56A398}"/>
              </a:ext>
            </a:extLst>
          </p:cNvPr>
          <p:cNvGrpSpPr/>
          <p:nvPr/>
        </p:nvGrpSpPr>
        <p:grpSpPr>
          <a:xfrm>
            <a:off x="547547" y="4040808"/>
            <a:ext cx="11131520" cy="353392"/>
            <a:chOff x="1091917" y="8081616"/>
            <a:chExt cx="22263040" cy="706783"/>
          </a:xfrm>
        </p:grpSpPr>
        <p:sp>
          <p:nvSpPr>
            <p:cNvPr id="11" name="Pentagon 10">
              <a:extLst>
                <a:ext uri="{FF2B5EF4-FFF2-40B4-BE49-F238E27FC236}">
                  <a16:creationId xmlns:a16="http://schemas.microsoft.com/office/drawing/2014/main" id="{47619947-68A4-69FA-5578-796648C20D87}"/>
                </a:ext>
              </a:extLst>
            </p:cNvPr>
            <p:cNvSpPr/>
            <p:nvPr/>
          </p:nvSpPr>
          <p:spPr>
            <a:xfrm>
              <a:off x="18933889" y="8081616"/>
              <a:ext cx="4421068" cy="706783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rtlCol="0" anchor="ctr"/>
            <a:lstStyle/>
            <a:p>
              <a:pPr defTabSz="228594"/>
              <a:r>
                <a:rPr lang="en-US">
                  <a:solidFill>
                    <a:srgbClr val="000000"/>
                  </a:solidFill>
                  <a:latin typeface="MarkPro-Heavy"/>
                </a:rPr>
                <a:t>2023</a:t>
              </a:r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26E19DC9-2598-6F53-2D79-EF34EA397868}"/>
                </a:ext>
              </a:extLst>
            </p:cNvPr>
            <p:cNvSpPr/>
            <p:nvPr/>
          </p:nvSpPr>
          <p:spPr>
            <a:xfrm>
              <a:off x="14470332" y="8081616"/>
              <a:ext cx="4438157" cy="706783"/>
            </a:xfrm>
            <a:prstGeom prst="homePlat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rtlCol="0" anchor="ctr"/>
            <a:lstStyle/>
            <a:p>
              <a:pPr defTabSz="228594"/>
              <a:r>
                <a:rPr lang="en-US">
                  <a:solidFill>
                    <a:srgbClr val="000000"/>
                  </a:solidFill>
                  <a:latin typeface="MarkPro-Heavy"/>
                </a:rPr>
                <a:t>2021/22</a:t>
              </a:r>
            </a:p>
          </p:txBody>
        </p:sp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id="{6F16392A-5E77-DC96-D6CE-4E1C372F42D3}"/>
                </a:ext>
              </a:extLst>
            </p:cNvPr>
            <p:cNvSpPr/>
            <p:nvPr/>
          </p:nvSpPr>
          <p:spPr>
            <a:xfrm>
              <a:off x="10010861" y="8081616"/>
              <a:ext cx="4438157" cy="706783"/>
            </a:xfrm>
            <a:prstGeom prst="homePlat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rtlCol="0" anchor="ctr"/>
            <a:lstStyle/>
            <a:p>
              <a:pPr defTabSz="228594"/>
              <a:r>
                <a:rPr lang="en-US">
                  <a:solidFill>
                    <a:srgbClr val="000000"/>
                  </a:solidFill>
                  <a:latin typeface="MarkPro-Heavy"/>
                </a:rPr>
                <a:t>2019–2021</a:t>
              </a:r>
            </a:p>
          </p:txBody>
        </p:sp>
        <p:sp>
          <p:nvSpPr>
            <p:cNvPr id="13" name="Pentagon 12">
              <a:extLst>
                <a:ext uri="{FF2B5EF4-FFF2-40B4-BE49-F238E27FC236}">
                  <a16:creationId xmlns:a16="http://schemas.microsoft.com/office/drawing/2014/main" id="{CF88AEBA-D1C6-D1F7-BE75-E37F4853BC3D}"/>
                </a:ext>
              </a:extLst>
            </p:cNvPr>
            <p:cNvSpPr/>
            <p:nvPr/>
          </p:nvSpPr>
          <p:spPr>
            <a:xfrm>
              <a:off x="5551389" y="8081616"/>
              <a:ext cx="4438157" cy="706783"/>
            </a:xfrm>
            <a:prstGeom prst="homePlat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rtlCol="0" anchor="ctr"/>
            <a:lstStyle/>
            <a:p>
              <a:pPr defTabSz="228594"/>
              <a:r>
                <a:rPr lang="en-US">
                  <a:solidFill>
                    <a:srgbClr val="000000"/>
                  </a:solidFill>
                  <a:latin typeface="MarkPro-Heavy"/>
                </a:rPr>
                <a:t>2018/19</a:t>
              </a:r>
            </a:p>
          </p:txBody>
        </p:sp>
        <p:sp>
          <p:nvSpPr>
            <p:cNvPr id="14" name="Pentagon 13">
              <a:extLst>
                <a:ext uri="{FF2B5EF4-FFF2-40B4-BE49-F238E27FC236}">
                  <a16:creationId xmlns:a16="http://schemas.microsoft.com/office/drawing/2014/main" id="{C262336C-2613-2911-90DE-67BA891AC280}"/>
                </a:ext>
              </a:extLst>
            </p:cNvPr>
            <p:cNvSpPr/>
            <p:nvPr/>
          </p:nvSpPr>
          <p:spPr>
            <a:xfrm>
              <a:off x="1091917" y="8081616"/>
              <a:ext cx="4438157" cy="706783"/>
            </a:xfrm>
            <a:prstGeom prst="homePlate">
              <a:avLst>
                <a:gd name="adj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rtlCol="0" anchor="ctr"/>
            <a:lstStyle/>
            <a:p>
              <a:pPr defTabSz="228594"/>
              <a:r>
                <a:rPr lang="en-US">
                  <a:solidFill>
                    <a:srgbClr val="000000"/>
                  </a:solidFill>
                  <a:latin typeface="MarkPro-Heavy"/>
                </a:rPr>
                <a:t>2015/16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D9AA15E-5B6D-4670-1222-01B21EE37A17}"/>
              </a:ext>
            </a:extLst>
          </p:cNvPr>
          <p:cNvGrpSpPr/>
          <p:nvPr/>
        </p:nvGrpSpPr>
        <p:grpSpPr>
          <a:xfrm>
            <a:off x="547547" y="2311068"/>
            <a:ext cx="11122660" cy="1691640"/>
            <a:chOff x="1091917" y="5207000"/>
            <a:chExt cx="22245320" cy="279841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001F11B-CBFA-60E9-ACEE-36593124002A}"/>
                </a:ext>
              </a:extLst>
            </p:cNvPr>
            <p:cNvSpPr/>
            <p:nvPr/>
          </p:nvSpPr>
          <p:spPr>
            <a:xfrm>
              <a:off x="1091917" y="5207000"/>
              <a:ext cx="4389120" cy="2798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94"/>
              <a:endParaRPr lang="en-US" sz="900">
                <a:solidFill>
                  <a:srgbClr val="FFFFFF"/>
                </a:solidFill>
                <a:latin typeface="MarkPro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1E90BE8-8698-A3F9-B2D7-AE6FBB8615DB}"/>
                </a:ext>
              </a:extLst>
            </p:cNvPr>
            <p:cNvSpPr/>
            <p:nvPr/>
          </p:nvSpPr>
          <p:spPr>
            <a:xfrm>
              <a:off x="5555967" y="5207000"/>
              <a:ext cx="4389120" cy="2798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94"/>
              <a:endParaRPr lang="en-US" sz="900">
                <a:solidFill>
                  <a:srgbClr val="FFFFFF"/>
                </a:solidFill>
                <a:latin typeface="MarkPro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E9831AC-CC8A-5022-E3ED-21ACA6A42BDD}"/>
                </a:ext>
              </a:extLst>
            </p:cNvPr>
            <p:cNvSpPr/>
            <p:nvPr/>
          </p:nvSpPr>
          <p:spPr>
            <a:xfrm>
              <a:off x="10020017" y="5207000"/>
              <a:ext cx="4389120" cy="2798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94"/>
              <a:endParaRPr lang="en-US" sz="900">
                <a:solidFill>
                  <a:srgbClr val="FFFFFF"/>
                </a:solidFill>
                <a:latin typeface="MarkPro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542C0AD-7F20-1A63-0BB4-72327ECF7550}"/>
                </a:ext>
              </a:extLst>
            </p:cNvPr>
            <p:cNvSpPr/>
            <p:nvPr/>
          </p:nvSpPr>
          <p:spPr>
            <a:xfrm>
              <a:off x="14484067" y="5207000"/>
              <a:ext cx="4389120" cy="2798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94"/>
              <a:endParaRPr lang="en-US" sz="900">
                <a:solidFill>
                  <a:srgbClr val="FFFFFF"/>
                </a:solidFill>
                <a:latin typeface="MarkPro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E91B21-AE9B-5619-2118-5AAE14862CF2}"/>
                </a:ext>
              </a:extLst>
            </p:cNvPr>
            <p:cNvSpPr/>
            <p:nvPr/>
          </p:nvSpPr>
          <p:spPr>
            <a:xfrm>
              <a:off x="18948117" y="5207000"/>
              <a:ext cx="4389120" cy="27984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94"/>
              <a:endParaRPr lang="en-US" sz="900">
                <a:solidFill>
                  <a:srgbClr val="FFFFFF"/>
                </a:solidFill>
                <a:latin typeface="MarkPro"/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7698C57-0923-97BB-5BD5-D2C8EA6A5A06}"/>
              </a:ext>
            </a:extLst>
          </p:cNvPr>
          <p:cNvCxnSpPr/>
          <p:nvPr/>
        </p:nvCxnSpPr>
        <p:spPr>
          <a:xfrm>
            <a:off x="547547" y="4028109"/>
            <a:ext cx="0" cy="1303020"/>
          </a:xfrm>
          <a:prstGeom prst="line">
            <a:avLst/>
          </a:prstGeom>
          <a:ln w="5080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2C4D376-221D-B30C-2900-A1B2D79340A9}"/>
              </a:ext>
            </a:extLst>
          </p:cNvPr>
          <p:cNvSpPr txBox="1"/>
          <p:nvPr/>
        </p:nvSpPr>
        <p:spPr>
          <a:xfrm>
            <a:off x="661989" y="4508501"/>
            <a:ext cx="2080119" cy="98488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228594"/>
            <a:r>
              <a:rPr lang="en-US" sz="1600" dirty="0">
                <a:solidFill>
                  <a:srgbClr val="000000"/>
                </a:solidFill>
                <a:latin typeface="MarkPro-Heavy"/>
              </a:rPr>
              <a:t>FEASIBILITY</a:t>
            </a:r>
          </a:p>
          <a:p>
            <a:pPr defTabSz="228594"/>
            <a:r>
              <a:rPr lang="en-US" sz="1600" dirty="0">
                <a:solidFill>
                  <a:srgbClr val="000000"/>
                </a:solidFill>
                <a:latin typeface="MarkPro-Heavy"/>
              </a:rPr>
              <a:t>TESTING</a:t>
            </a:r>
          </a:p>
          <a:p>
            <a:pPr defTabSz="228594"/>
            <a:r>
              <a:rPr lang="en-US" sz="1300" dirty="0">
                <a:solidFill>
                  <a:srgbClr val="000000"/>
                </a:solidFill>
                <a:latin typeface="MarkPro" panose="020B0504020101010102" pitchFamily="34" charset="77"/>
              </a:rPr>
              <a:t>with existing</a:t>
            </a:r>
          </a:p>
          <a:p>
            <a:pPr defTabSz="228594"/>
            <a:r>
              <a:rPr lang="en-US" sz="1300" dirty="0">
                <a:solidFill>
                  <a:srgbClr val="000000"/>
                </a:solidFill>
                <a:latin typeface="MarkPro" panose="020B0504020101010102" pitchFamily="34" charset="77"/>
              </a:rPr>
              <a:t>BOA</a:t>
            </a:r>
            <a:r>
              <a:rPr lang="en-US" sz="1300" baseline="30000" dirty="0">
                <a:solidFill>
                  <a:srgbClr val="000000"/>
                </a:solidFill>
                <a:latin typeface="MarkPro" panose="020B0504020101010102" pitchFamily="34" charset="77"/>
              </a:rPr>
              <a:t>®</a:t>
            </a:r>
            <a:r>
              <a:rPr lang="en-US" sz="1300" dirty="0">
                <a:solidFill>
                  <a:srgbClr val="000000"/>
                </a:solidFill>
                <a:latin typeface="MarkPro" panose="020B0504020101010102" pitchFamily="34" charset="77"/>
              </a:rPr>
              <a:t> hardware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6080789-E7B9-F2C0-8A5A-282D8D79FB43}"/>
              </a:ext>
            </a:extLst>
          </p:cNvPr>
          <p:cNvCxnSpPr/>
          <p:nvPr/>
        </p:nvCxnSpPr>
        <p:spPr>
          <a:xfrm>
            <a:off x="2757347" y="4028108"/>
            <a:ext cx="0" cy="1691640"/>
          </a:xfrm>
          <a:prstGeom prst="line">
            <a:avLst/>
          </a:prstGeom>
          <a:ln w="5080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2369F95-5C31-7953-FB95-53BD33A62E4E}"/>
              </a:ext>
            </a:extLst>
          </p:cNvPr>
          <p:cNvSpPr txBox="1"/>
          <p:nvPr/>
        </p:nvSpPr>
        <p:spPr>
          <a:xfrm>
            <a:off x="2871789" y="4508500"/>
            <a:ext cx="2080119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228594"/>
            <a:r>
              <a:rPr lang="en-US" sz="1600" dirty="0">
                <a:solidFill>
                  <a:srgbClr val="000000"/>
                </a:solidFill>
                <a:latin typeface="MarkPro-Heavy"/>
              </a:rPr>
              <a:t>EFFICACY TEST WITH PROTOTYPE PARTS</a:t>
            </a:r>
            <a:endParaRPr lang="en-US" sz="1200" dirty="0">
              <a:solidFill>
                <a:srgbClr val="000000"/>
              </a:solidFill>
              <a:latin typeface="MarkPro" panose="020B0504020101010102" pitchFamily="34" charset="77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B89D3A-6C09-813D-1D99-602604A255C6}"/>
              </a:ext>
            </a:extLst>
          </p:cNvPr>
          <p:cNvCxnSpPr/>
          <p:nvPr/>
        </p:nvCxnSpPr>
        <p:spPr>
          <a:xfrm>
            <a:off x="4992547" y="4028108"/>
            <a:ext cx="0" cy="1691640"/>
          </a:xfrm>
          <a:prstGeom prst="line">
            <a:avLst/>
          </a:prstGeom>
          <a:ln w="5080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0ED56FA-8C3F-2738-1600-EE476E134B6A}"/>
              </a:ext>
            </a:extLst>
          </p:cNvPr>
          <p:cNvSpPr txBox="1"/>
          <p:nvPr/>
        </p:nvSpPr>
        <p:spPr>
          <a:xfrm>
            <a:off x="5106989" y="4508500"/>
            <a:ext cx="2080119" cy="7848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228594"/>
            <a:r>
              <a:rPr lang="en-US" sz="1600">
                <a:solidFill>
                  <a:srgbClr val="000000"/>
                </a:solidFill>
                <a:latin typeface="MarkPro-Heavy"/>
              </a:rPr>
              <a:t>BOA</a:t>
            </a:r>
            <a:r>
              <a:rPr lang="en-US" sz="1600" baseline="30000">
                <a:solidFill>
                  <a:srgbClr val="000000"/>
                </a:solidFill>
                <a:latin typeface="MarkPro-Heavy"/>
              </a:rPr>
              <a:t>®</a:t>
            </a:r>
            <a:r>
              <a:rPr lang="en-US" sz="1600">
                <a:solidFill>
                  <a:srgbClr val="000000"/>
                </a:solidFill>
                <a:latin typeface="MarkPro-Heavy"/>
              </a:rPr>
              <a:t> FIELD &amp;</a:t>
            </a:r>
          </a:p>
          <a:p>
            <a:pPr defTabSz="228594"/>
            <a:r>
              <a:rPr lang="en-US" sz="1600">
                <a:solidFill>
                  <a:srgbClr val="000000"/>
                </a:solidFill>
                <a:latin typeface="MarkPro-Heavy"/>
              </a:rPr>
              <a:t>LAB TEST</a:t>
            </a:r>
          </a:p>
          <a:p>
            <a:pPr defTabSz="228594"/>
            <a:r>
              <a:rPr lang="en-US" sz="1300">
                <a:solidFill>
                  <a:srgbClr val="000000"/>
                </a:solidFill>
                <a:latin typeface="MarkPro" panose="020B0504020101010102" pitchFamily="34" charset="77"/>
              </a:rPr>
              <a:t>with injected parts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FE3DC72-2D22-A863-BF9F-CC458CF333DA}"/>
              </a:ext>
            </a:extLst>
          </p:cNvPr>
          <p:cNvCxnSpPr/>
          <p:nvPr/>
        </p:nvCxnSpPr>
        <p:spPr>
          <a:xfrm>
            <a:off x="7227747" y="4028109"/>
            <a:ext cx="0" cy="1303020"/>
          </a:xfrm>
          <a:prstGeom prst="line">
            <a:avLst/>
          </a:prstGeom>
          <a:ln w="5080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22CD599-CB71-8730-C864-490794E0D871}"/>
              </a:ext>
            </a:extLst>
          </p:cNvPr>
          <p:cNvSpPr txBox="1"/>
          <p:nvPr/>
        </p:nvSpPr>
        <p:spPr>
          <a:xfrm>
            <a:off x="7342189" y="4508501"/>
            <a:ext cx="2080119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228594"/>
            <a:r>
              <a:rPr lang="en-US" sz="1600">
                <a:solidFill>
                  <a:srgbClr val="000000"/>
                </a:solidFill>
                <a:latin typeface="MarkPro-Heavy"/>
              </a:rPr>
              <a:t>BRAND PARTNER FIELD TESTS</a:t>
            </a:r>
            <a:endParaRPr lang="en-US" sz="1200">
              <a:solidFill>
                <a:srgbClr val="000000"/>
              </a:solidFill>
              <a:latin typeface="MarkPro" panose="020B0504020101010102" pitchFamily="34" charset="77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B09839E-846B-ED4A-68E5-FB5C4E6F06DC}"/>
              </a:ext>
            </a:extLst>
          </p:cNvPr>
          <p:cNvCxnSpPr/>
          <p:nvPr/>
        </p:nvCxnSpPr>
        <p:spPr>
          <a:xfrm>
            <a:off x="9462947" y="4028109"/>
            <a:ext cx="0" cy="1303020"/>
          </a:xfrm>
          <a:prstGeom prst="line">
            <a:avLst/>
          </a:prstGeom>
          <a:ln w="50800" cap="rnd">
            <a:solidFill>
              <a:schemeClr val="tx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C71CBFC-1BAA-205A-5328-1B7FF414F9D5}"/>
              </a:ext>
            </a:extLst>
          </p:cNvPr>
          <p:cNvSpPr txBox="1"/>
          <p:nvPr/>
        </p:nvSpPr>
        <p:spPr>
          <a:xfrm>
            <a:off x="9577389" y="4508500"/>
            <a:ext cx="2080119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228594"/>
            <a:r>
              <a:rPr lang="en-US" sz="1600">
                <a:solidFill>
                  <a:srgbClr val="000000"/>
                </a:solidFill>
                <a:latin typeface="MarkPro-Heavy"/>
              </a:rPr>
              <a:t>RETAIL LAUNCH</a:t>
            </a:r>
            <a:endParaRPr lang="en-US" sz="1200">
              <a:solidFill>
                <a:srgbClr val="000000"/>
              </a:solidFill>
              <a:latin typeface="MarkPro" panose="020B0504020101010102" pitchFamily="34" charset="77"/>
            </a:endParaRPr>
          </a:p>
        </p:txBody>
      </p:sp>
      <p:pic>
        <p:nvPicPr>
          <p:cNvPr id="39" name="Picture 38" descr="A picture containing skating, dark&#10;&#10;Description automatically generated">
            <a:extLst>
              <a:ext uri="{FF2B5EF4-FFF2-40B4-BE49-F238E27FC236}">
                <a16:creationId xmlns:a16="http://schemas.microsoft.com/office/drawing/2014/main" id="{3522F828-E6DC-22E2-1F37-4E05123BF5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99" t="56962" r="3137" b="-983"/>
          <a:stretch/>
        </p:blipFill>
        <p:spPr>
          <a:xfrm>
            <a:off x="503539" y="2311069"/>
            <a:ext cx="2184039" cy="201771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05BB94B-83E3-9DF6-801B-5360722B1A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55" t="55948" r="10468"/>
          <a:stretch/>
        </p:blipFill>
        <p:spPr>
          <a:xfrm>
            <a:off x="2743755" y="2311069"/>
            <a:ext cx="2211327" cy="177026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867679E-8BD1-9698-1482-E55E908F41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4791" y="1336372"/>
            <a:ext cx="2203551" cy="27221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EC3AD21-DFD0-0BB9-98D3-42284A49E7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245" y="1456140"/>
            <a:ext cx="2203551" cy="2722104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6535F309-489E-CD56-82D6-A10C435A4EA1}"/>
              </a:ext>
            </a:extLst>
          </p:cNvPr>
          <p:cNvSpPr/>
          <p:nvPr/>
        </p:nvSpPr>
        <p:spPr>
          <a:xfrm>
            <a:off x="770265" y="2756947"/>
            <a:ext cx="531159" cy="531159"/>
          </a:xfrm>
          <a:prstGeom prst="ellipse">
            <a:avLst/>
          </a:prstGeom>
          <a:solidFill>
            <a:schemeClr val="accent1">
              <a:alpha val="14843"/>
            </a:schemeClr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94"/>
            <a:endParaRPr lang="en-US" sz="900">
              <a:solidFill>
                <a:srgbClr val="FFFFFF"/>
              </a:solidFill>
              <a:latin typeface="MarkPro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57FCE05-A619-37F1-4B67-8663C867C2F4}"/>
              </a:ext>
            </a:extLst>
          </p:cNvPr>
          <p:cNvSpPr/>
          <p:nvPr/>
        </p:nvSpPr>
        <p:spPr>
          <a:xfrm>
            <a:off x="3396664" y="2839247"/>
            <a:ext cx="366560" cy="366560"/>
          </a:xfrm>
          <a:prstGeom prst="ellipse">
            <a:avLst/>
          </a:prstGeom>
          <a:solidFill>
            <a:schemeClr val="accent1">
              <a:alpha val="14843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94"/>
            <a:endParaRPr lang="en-US" sz="900">
              <a:solidFill>
                <a:srgbClr val="FFFFFF"/>
              </a:solidFill>
              <a:latin typeface="MarkPro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00D4310-D2D8-AAC8-9219-691BD195E693}"/>
              </a:ext>
            </a:extLst>
          </p:cNvPr>
          <p:cNvSpPr/>
          <p:nvPr/>
        </p:nvSpPr>
        <p:spPr>
          <a:xfrm>
            <a:off x="5921528" y="3160060"/>
            <a:ext cx="366560" cy="366560"/>
          </a:xfrm>
          <a:prstGeom prst="ellipse">
            <a:avLst/>
          </a:prstGeom>
          <a:solidFill>
            <a:schemeClr val="accent1">
              <a:alpha val="14843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94"/>
            <a:endParaRPr lang="en-US" sz="900">
              <a:solidFill>
                <a:srgbClr val="FFFFFF"/>
              </a:solidFill>
              <a:latin typeface="MarkPro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F3890AD-975E-0BB0-8E4F-41CF6A177791}"/>
              </a:ext>
            </a:extLst>
          </p:cNvPr>
          <p:cNvSpPr/>
          <p:nvPr/>
        </p:nvSpPr>
        <p:spPr>
          <a:xfrm>
            <a:off x="10260917" y="3087871"/>
            <a:ext cx="366560" cy="366560"/>
          </a:xfrm>
          <a:prstGeom prst="ellipse">
            <a:avLst/>
          </a:prstGeom>
          <a:solidFill>
            <a:schemeClr val="accent1">
              <a:alpha val="14843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94"/>
            <a:endParaRPr lang="en-US" sz="900">
              <a:solidFill>
                <a:srgbClr val="FFFFFF"/>
              </a:solidFill>
              <a:latin typeface="MarkPro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00F655-2E6F-7E97-E2C4-EB86C583F58E}"/>
              </a:ext>
            </a:extLst>
          </p:cNvPr>
          <p:cNvGrpSpPr/>
          <p:nvPr/>
        </p:nvGrpSpPr>
        <p:grpSpPr>
          <a:xfrm>
            <a:off x="5094791" y="5323147"/>
            <a:ext cx="1782472" cy="413019"/>
            <a:chOff x="10020017" y="10712380"/>
            <a:chExt cx="3022370" cy="70031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940475C-0A51-1B0D-9388-F6124CDBC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0017" y="10766072"/>
              <a:ext cx="936785" cy="592932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328FCB6-54EE-AF39-132D-3EDFF8A35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25121" y="10713327"/>
              <a:ext cx="603158" cy="69842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292CD69-7811-82B9-7A64-D3CFCC862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96597" y="10712380"/>
              <a:ext cx="363072" cy="70031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4CEBD69-81FE-E3F1-A8FB-B3849B1F6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27988" y="10713327"/>
              <a:ext cx="914399" cy="698423"/>
            </a:xfrm>
            <a:prstGeom prst="rect">
              <a:avLst/>
            </a:prstGeom>
          </p:spPr>
        </p:pic>
      </p:grpSp>
      <p:pic>
        <p:nvPicPr>
          <p:cNvPr id="56" name="Picture 55" descr="A group of light bulbs&#10;&#10;Description automatically generated with low confidence">
            <a:extLst>
              <a:ext uri="{FF2B5EF4-FFF2-40B4-BE49-F238E27FC236}">
                <a16:creationId xmlns:a16="http://schemas.microsoft.com/office/drawing/2014/main" id="{102CF3FA-5D4A-3057-F2C7-321C3AFFD1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8760">
            <a:off x="2799617" y="5254097"/>
            <a:ext cx="1515960" cy="512353"/>
          </a:xfrm>
          <a:prstGeom prst="rect">
            <a:avLst/>
          </a:prstGeom>
        </p:spPr>
      </p:pic>
      <p:pic>
        <p:nvPicPr>
          <p:cNvPr id="58" name="Picture 57" descr="Shape&#10;&#10;Description automatically generated">
            <a:extLst>
              <a:ext uri="{FF2B5EF4-FFF2-40B4-BE49-F238E27FC236}">
                <a16:creationId xmlns:a16="http://schemas.microsoft.com/office/drawing/2014/main" id="{0B47445C-F24B-A98A-9EE9-F943C4072BA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249" y="2985875"/>
            <a:ext cx="524719" cy="524719"/>
          </a:xfrm>
          <a:prstGeom prst="rect">
            <a:avLst/>
          </a:prstGeom>
        </p:spPr>
      </p:pic>
      <p:pic>
        <p:nvPicPr>
          <p:cNvPr id="60" name="Picture 59" descr="Shape&#10;&#10;Description automatically generated">
            <a:extLst>
              <a:ext uri="{FF2B5EF4-FFF2-40B4-BE49-F238E27FC236}">
                <a16:creationId xmlns:a16="http://schemas.microsoft.com/office/drawing/2014/main" id="{893A72CF-9A6A-FE53-15CA-E71AE2EF83A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137" y="3025083"/>
            <a:ext cx="660244" cy="446303"/>
          </a:xfrm>
          <a:prstGeom prst="rect">
            <a:avLst/>
          </a:prstGeom>
        </p:spPr>
      </p:pic>
      <p:pic>
        <p:nvPicPr>
          <p:cNvPr id="62" name="Picture 61" descr="Logo&#10;&#10;Description automatically generated">
            <a:extLst>
              <a:ext uri="{FF2B5EF4-FFF2-40B4-BE49-F238E27FC236}">
                <a16:creationId xmlns:a16="http://schemas.microsoft.com/office/drawing/2014/main" id="{2B7DEFE0-EE5C-5EAF-F04A-702D55DEC1B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713" y="2411002"/>
            <a:ext cx="1523776" cy="446303"/>
          </a:xfrm>
          <a:prstGeom prst="rect">
            <a:avLst/>
          </a:prstGeom>
        </p:spPr>
      </p:pic>
      <p:pic>
        <p:nvPicPr>
          <p:cNvPr id="65" name="Picture 64" descr="Shape&#10;&#10;Description automatically generated with low confidence">
            <a:extLst>
              <a:ext uri="{FF2B5EF4-FFF2-40B4-BE49-F238E27FC236}">
                <a16:creationId xmlns:a16="http://schemas.microsoft.com/office/drawing/2014/main" id="{4F23B9C2-587D-6658-415E-23BBCBCEDF3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436" y="3585687"/>
            <a:ext cx="2055221" cy="34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93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748A0-BE08-4D57-ABA1-D5B4EE4E8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733826"/>
            <a:ext cx="11353801" cy="4351338"/>
          </a:xfrm>
        </p:spPr>
        <p:txBody>
          <a:bodyPr>
            <a:normAutofit/>
          </a:bodyPr>
          <a:lstStyle/>
          <a:p>
            <a:r>
              <a:rPr lang="en-US" dirty="0"/>
              <a:t>2018 </a:t>
            </a:r>
            <a:r>
              <a:rPr lang="en-US" dirty="0" err="1"/>
              <a:t>kreće</a:t>
            </a:r>
            <a:r>
              <a:rPr lang="en-US" dirty="0"/>
              <a:t> </a:t>
            </a:r>
            <a:r>
              <a:rPr lang="en-US" dirty="0" err="1"/>
              <a:t>razvoj</a:t>
            </a:r>
            <a:r>
              <a:rPr lang="en-US" dirty="0"/>
              <a:t> BOA </a:t>
            </a:r>
            <a:r>
              <a:rPr lang="en-US" dirty="0" err="1"/>
              <a:t>sistema</a:t>
            </a:r>
            <a:r>
              <a:rPr lang="en-US" dirty="0"/>
              <a:t> u </a:t>
            </a:r>
            <a:r>
              <a:rPr lang="en-US" dirty="0" err="1"/>
              <a:t>domenu</a:t>
            </a:r>
            <a:r>
              <a:rPr lang="en-US" dirty="0"/>
              <a:t> </a:t>
            </a:r>
            <a:r>
              <a:rPr lang="en-US" dirty="0" err="1"/>
              <a:t>skijaških</a:t>
            </a:r>
            <a:r>
              <a:rPr lang="en-US" dirty="0"/>
              <a:t> </a:t>
            </a:r>
            <a:r>
              <a:rPr lang="en-US" dirty="0" err="1"/>
              <a:t>sportova</a:t>
            </a:r>
            <a:endParaRPr lang="en-US" dirty="0"/>
          </a:p>
          <a:p>
            <a:r>
              <a:rPr lang="en-US" dirty="0"/>
              <a:t>5 </a:t>
            </a:r>
            <a:r>
              <a:rPr lang="en-US" dirty="0" err="1"/>
              <a:t>godina</a:t>
            </a:r>
            <a:r>
              <a:rPr lang="en-US" dirty="0"/>
              <a:t> </a:t>
            </a:r>
            <a:r>
              <a:rPr lang="en-US" dirty="0" err="1"/>
              <a:t>testiranja</a:t>
            </a:r>
            <a:r>
              <a:rPr lang="en-US" dirty="0"/>
              <a:t>, 53 </a:t>
            </a:r>
            <a:r>
              <a:rPr lang="en-US" dirty="0" err="1"/>
              <a:t>ispitanika</a:t>
            </a:r>
            <a:r>
              <a:rPr lang="en-US" dirty="0"/>
              <a:t>, </a:t>
            </a:r>
            <a:r>
              <a:rPr lang="en-US" dirty="0" err="1"/>
              <a:t>tokom</a:t>
            </a:r>
            <a:r>
              <a:rPr lang="en-US" dirty="0"/>
              <a:t> </a:t>
            </a:r>
            <a:r>
              <a:rPr lang="en-US" dirty="0" err="1"/>
              <a:t>dve</a:t>
            </a:r>
            <a:r>
              <a:rPr lang="en-US" dirty="0"/>
              <a:t> </a:t>
            </a:r>
            <a:r>
              <a:rPr lang="en-US" dirty="0" err="1"/>
              <a:t>godine</a:t>
            </a:r>
            <a:endParaRPr lang="en-US" dirty="0"/>
          </a:p>
          <a:p>
            <a:r>
              <a:rPr lang="en-US" dirty="0" err="1"/>
              <a:t>Izdržljivost</a:t>
            </a:r>
            <a:r>
              <a:rPr lang="en-US" dirty="0"/>
              <a:t> </a:t>
            </a:r>
            <a:r>
              <a:rPr lang="en-US" dirty="0" err="1"/>
              <a:t>sistema</a:t>
            </a:r>
            <a:r>
              <a:rPr lang="en-US" dirty="0"/>
              <a:t> - </a:t>
            </a:r>
            <a:r>
              <a:rPr lang="en-US" b="1" dirty="0"/>
              <a:t>3000 </a:t>
            </a:r>
            <a:r>
              <a:rPr lang="en-US" b="1" dirty="0" err="1"/>
              <a:t>stezanja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popuštanja</a:t>
            </a:r>
            <a:r>
              <a:rPr lang="en-US" dirty="0"/>
              <a:t>, bez </a:t>
            </a:r>
            <a:r>
              <a:rPr lang="en-US" dirty="0" err="1"/>
              <a:t>smanjenja</a:t>
            </a:r>
            <a:r>
              <a:rPr lang="en-US" dirty="0"/>
              <a:t> </a:t>
            </a:r>
            <a:r>
              <a:rPr lang="en-US" dirty="0" err="1"/>
              <a:t>efikasnosti</a:t>
            </a:r>
            <a:endParaRPr lang="en-US" dirty="0"/>
          </a:p>
          <a:p>
            <a:r>
              <a:rPr lang="en-US" dirty="0" err="1"/>
              <a:t>Ekvivaletno</a:t>
            </a:r>
            <a:r>
              <a:rPr lang="en-US" dirty="0"/>
              <a:t> </a:t>
            </a:r>
            <a:r>
              <a:rPr lang="en-US" dirty="0" err="1"/>
              <a:t>korišćenju</a:t>
            </a:r>
            <a:r>
              <a:rPr lang="en-US" dirty="0"/>
              <a:t> </a:t>
            </a:r>
            <a:r>
              <a:rPr lang="en-US" b="1" dirty="0" err="1"/>
              <a:t>jednom</a:t>
            </a:r>
            <a:r>
              <a:rPr lang="en-US" b="1" dirty="0"/>
              <a:t> </a:t>
            </a:r>
            <a:r>
              <a:rPr lang="en-US" b="1" dirty="0" err="1"/>
              <a:t>dnevno</a:t>
            </a:r>
            <a:r>
              <a:rPr lang="en-US" b="1" dirty="0"/>
              <a:t> </a:t>
            </a:r>
            <a:r>
              <a:rPr lang="en-US" b="1" dirty="0" err="1"/>
              <a:t>sledećih</a:t>
            </a:r>
            <a:r>
              <a:rPr lang="en-US" b="1" dirty="0"/>
              <a:t> 8 </a:t>
            </a:r>
            <a:r>
              <a:rPr lang="en-US" b="1" dirty="0" err="1"/>
              <a:t>godina</a:t>
            </a:r>
            <a:endParaRPr lang="en-US" b="1" dirty="0"/>
          </a:p>
          <a:p>
            <a:r>
              <a:rPr lang="en-US" b="1" dirty="0"/>
              <a:t>SISTEM OTPORAN NA SVE VREMENSKE USLOVE!!!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F4A66-B748-4E65-A189-139A4E7F4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293" y="143263"/>
            <a:ext cx="8873413" cy="298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78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1B5B2-61D7-4930-9B34-622AFDFCA8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6A4292-C773-43F6-B1D2-320727F6E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2192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58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626BD959-E772-41BB-9587-B2BAA261C4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76" y="-661552"/>
            <a:ext cx="9997280" cy="7725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497942-793D-4987-8D41-E93A65877301}"/>
              </a:ext>
            </a:extLst>
          </p:cNvPr>
          <p:cNvSpPr txBox="1">
            <a:spLocks/>
          </p:cNvSpPr>
          <p:nvPr/>
        </p:nvSpPr>
        <p:spPr>
          <a:xfrm>
            <a:off x="576001" y="1394531"/>
            <a:ext cx="5519999" cy="4819200"/>
          </a:xfrm>
          <a:prstGeom prst="rect">
            <a:avLst/>
          </a:prstGeom>
        </p:spPr>
        <p:txBody>
          <a:bodyPr lIns="0" tIns="120000" rIns="0" bIns="0"/>
          <a:lstStyle>
            <a:lvl1pPr marL="184150" indent="-1841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358775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71755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074738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133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E7B72F-BBB9-437A-9F20-36A12CB0D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512" y="3460534"/>
            <a:ext cx="1499824" cy="560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A2B985-E4B1-4D58-8D0E-86B917C14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2756" y="3429000"/>
            <a:ext cx="762769" cy="78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96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8AF5C-1296-4475-A91D-7D9E200C3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70" y="613549"/>
            <a:ext cx="10515600" cy="4351338"/>
          </a:xfrm>
        </p:spPr>
        <p:txBody>
          <a:bodyPr/>
          <a:lstStyle/>
          <a:p>
            <a:r>
              <a:rPr lang="en-US" dirty="0"/>
              <a:t>U </a:t>
            </a:r>
            <a:r>
              <a:rPr lang="en-US" dirty="0" err="1"/>
              <a:t>sezoni</a:t>
            </a:r>
            <a:r>
              <a:rPr lang="en-US" dirty="0"/>
              <a:t> </a:t>
            </a:r>
            <a:r>
              <a:rPr lang="en-US" dirty="0" err="1"/>
              <a:t>oko</a:t>
            </a:r>
            <a:r>
              <a:rPr lang="en-US" dirty="0"/>
              <a:t> 1000 sati </a:t>
            </a:r>
            <a:r>
              <a:rPr lang="en-US" dirty="0" err="1"/>
              <a:t>testiranja</a:t>
            </a:r>
            <a:r>
              <a:rPr lang="en-US" dirty="0"/>
              <a:t> </a:t>
            </a:r>
            <a:r>
              <a:rPr lang="en-US" dirty="0" err="1"/>
              <a:t>elitnih</a:t>
            </a:r>
            <a:r>
              <a:rPr lang="en-US" dirty="0"/>
              <a:t> </a:t>
            </a:r>
            <a:r>
              <a:rPr lang="en-US" dirty="0" err="1"/>
              <a:t>skijaša</a:t>
            </a:r>
            <a:r>
              <a:rPr lang="en-US" dirty="0"/>
              <a:t>: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1. </a:t>
            </a:r>
            <a:r>
              <a:rPr lang="en-US" dirty="0" err="1"/>
              <a:t>Omogućena</a:t>
            </a:r>
            <a:r>
              <a:rPr lang="en-US" dirty="0"/>
              <a:t> je </a:t>
            </a:r>
            <a:r>
              <a:rPr lang="en-US" dirty="0" err="1"/>
              <a:t>bolja</a:t>
            </a:r>
            <a:r>
              <a:rPr lang="en-US" dirty="0"/>
              <a:t> </a:t>
            </a:r>
            <a:r>
              <a:rPr lang="en-US" dirty="0" err="1"/>
              <a:t>preraspodela</a:t>
            </a:r>
            <a:r>
              <a:rPr lang="en-US" dirty="0"/>
              <a:t> </a:t>
            </a:r>
            <a:r>
              <a:rPr lang="en-US" dirty="0" err="1"/>
              <a:t>pritiska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stopalo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2. </a:t>
            </a:r>
            <a:r>
              <a:rPr lang="en-US" dirty="0" err="1"/>
              <a:t>Brži</a:t>
            </a:r>
            <a:r>
              <a:rPr lang="en-US" dirty="0"/>
              <a:t> </a:t>
            </a:r>
            <a:r>
              <a:rPr lang="en-US" dirty="0" err="1"/>
              <a:t>odgovor</a:t>
            </a:r>
            <a:r>
              <a:rPr lang="en-US" dirty="0"/>
              <a:t> </a:t>
            </a:r>
            <a:r>
              <a:rPr lang="en-US" dirty="0" err="1"/>
              <a:t>skije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pritisak</a:t>
            </a:r>
            <a:r>
              <a:rPr lang="en-US" dirty="0"/>
              <a:t> </a:t>
            </a:r>
            <a:r>
              <a:rPr lang="en-US" dirty="0" err="1"/>
              <a:t>pancerice</a:t>
            </a:r>
            <a:r>
              <a:rPr lang="en-US" dirty="0"/>
              <a:t> u </a:t>
            </a:r>
            <a:r>
              <a:rPr lang="en-US" dirty="0" err="1"/>
              <a:t>zaokretu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3. </a:t>
            </a:r>
            <a:r>
              <a:rPr lang="en-US" dirty="0" err="1"/>
              <a:t>Povećan</a:t>
            </a:r>
            <a:r>
              <a:rPr lang="en-US" dirty="0"/>
              <a:t> </a:t>
            </a:r>
            <a:r>
              <a:rPr lang="en-US" dirty="0" err="1"/>
              <a:t>komfor</a:t>
            </a:r>
            <a:r>
              <a:rPr lang="en-US" dirty="0"/>
              <a:t>, bez </a:t>
            </a:r>
            <a:r>
              <a:rPr lang="en-US" dirty="0" err="1"/>
              <a:t>smanjenja</a:t>
            </a:r>
            <a:r>
              <a:rPr lang="en-US" dirty="0"/>
              <a:t> </a:t>
            </a:r>
            <a:r>
              <a:rPr lang="en-US" dirty="0" err="1"/>
              <a:t>efikasnosti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 descr="A person tying a shoe&#10;&#10;Description automatically generated">
            <a:extLst>
              <a:ext uri="{FF2B5EF4-FFF2-40B4-BE49-F238E27FC236}">
                <a16:creationId xmlns:a16="http://schemas.microsoft.com/office/drawing/2014/main" id="{3BB2BD4F-50FF-4AA2-9EBF-09C92106E3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4"/>
          <a:stretch/>
        </p:blipFill>
        <p:spPr>
          <a:xfrm>
            <a:off x="7240555" y="3416147"/>
            <a:ext cx="4951445" cy="344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51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innen, gelb, Schuhe enthält.&#10;&#10;Automatisch generierte Beschreibung">
            <a:extLst>
              <a:ext uri="{FF2B5EF4-FFF2-40B4-BE49-F238E27FC236}">
                <a16:creationId xmlns:a16="http://schemas.microsoft.com/office/drawing/2014/main" id="{7C5AF95D-CF15-C79E-AD49-5A2AB4607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680"/>
            <a:ext cx="12192000" cy="7376160"/>
          </a:xfrm>
          <a:prstGeom prst="rect">
            <a:avLst/>
          </a:prstGeom>
        </p:spPr>
      </p:pic>
      <p:pic>
        <p:nvPicPr>
          <p:cNvPr id="15" name="Grafik 5" descr="Ein Bild, das drinnen, gelb, Schuhe enthält.&#10;&#10;Automatisch generierte Beschreibung">
            <a:extLst>
              <a:ext uri="{FF2B5EF4-FFF2-40B4-BE49-F238E27FC236}">
                <a16:creationId xmlns:a16="http://schemas.microsoft.com/office/drawing/2014/main" id="{9EE9F894-134E-4DFB-BBDC-1491161301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-7067625"/>
            <a:ext cx="12192000" cy="7376160"/>
          </a:xfrm>
          <a:prstGeom prst="rect">
            <a:avLst/>
          </a:prstGeom>
        </p:spPr>
      </p:pic>
      <p:pic>
        <p:nvPicPr>
          <p:cNvPr id="14" name="Bild 7">
            <a:extLst>
              <a:ext uri="{FF2B5EF4-FFF2-40B4-BE49-F238E27FC236}">
                <a16:creationId xmlns:a16="http://schemas.microsoft.com/office/drawing/2014/main" id="{1EB68473-94C8-B7D6-F933-093F7FA66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0213" y="0"/>
            <a:ext cx="578448" cy="57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06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9264D-F309-418C-86C0-3D9E28C26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DAF79-D67C-48BF-B0FA-DF1A39DBE4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fischer_alpine_boots">
            <a:hlinkClick r:id="" action="ppaction://media"/>
            <a:extLst>
              <a:ext uri="{FF2B5EF4-FFF2-40B4-BE49-F238E27FC236}">
                <a16:creationId xmlns:a16="http://schemas.microsoft.com/office/drawing/2014/main" id="{49A1C72E-723F-4C35-B503-FB020A2094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668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2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0EC0D85-FA1A-4EC8-B9BD-1DAF32B43C5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64" y="450235"/>
            <a:ext cx="5594283" cy="6858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7FAFC74A-D7F7-654B-8A58-D4395C0E1B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1954" y="997489"/>
            <a:ext cx="4476965" cy="37476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9A496AE6-B656-5B4D-905E-8056BF7F5EBB}"/>
              </a:ext>
            </a:extLst>
          </p:cNvPr>
          <p:cNvSpPr/>
          <p:nvPr/>
        </p:nvSpPr>
        <p:spPr>
          <a:xfrm>
            <a:off x="6748272" y="-1"/>
            <a:ext cx="54437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de-DE">
              <a:solidFill>
                <a:srgbClr val="FFFFFF"/>
              </a:solidFill>
              <a:latin typeface="MarkPro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53883E-8A21-2A44-A44B-36A1466279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>
              <a:defRPr/>
            </a:pPr>
            <a:fld id="{35C39893-6716-A540-88F1-A33177E7F851}" type="slidenum">
              <a:rPr lang="en-US">
                <a:solidFill>
                  <a:srgbClr val="000000"/>
                </a:solidFill>
              </a:rPr>
              <a:pPr defTabSz="914377"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itel 7">
            <a:extLst>
              <a:ext uri="{FF2B5EF4-FFF2-40B4-BE49-F238E27FC236}">
                <a16:creationId xmlns:a16="http://schemas.microsoft.com/office/drawing/2014/main" id="{CB05DC4A-D45A-F74A-A3A3-6E9A9DC64153}"/>
              </a:ext>
            </a:extLst>
          </p:cNvPr>
          <p:cNvSpPr txBox="1">
            <a:spLocks/>
          </p:cNvSpPr>
          <p:nvPr/>
        </p:nvSpPr>
        <p:spPr>
          <a:xfrm>
            <a:off x="9569153" y="875415"/>
            <a:ext cx="2073919" cy="325155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MarkPro-Heavy" charset="0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de-DE" sz="2500">
                <a:solidFill>
                  <a:srgbClr val="000000"/>
                </a:solidFill>
              </a:rPr>
              <a:t>DIALED IN.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E9A839-F90C-334B-8F05-9077778D4DEC}"/>
              </a:ext>
            </a:extLst>
          </p:cNvPr>
          <p:cNvSpPr txBox="1"/>
          <p:nvPr/>
        </p:nvSpPr>
        <p:spPr>
          <a:xfrm>
            <a:off x="9470136" y="1172849"/>
            <a:ext cx="3444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de-AT" sz="1600">
                <a:solidFill>
                  <a:srgbClr val="000000"/>
                </a:solidFill>
                <a:latin typeface="MarkPro"/>
              </a:rPr>
              <a:t>Micro-</a:t>
            </a:r>
            <a:r>
              <a:rPr lang="de-AT" sz="1600" err="1">
                <a:solidFill>
                  <a:srgbClr val="000000"/>
                </a:solidFill>
                <a:latin typeface="MarkPro"/>
              </a:rPr>
              <a:t>adjustable</a:t>
            </a:r>
            <a:r>
              <a:rPr lang="de-AT" sz="1600">
                <a:solidFill>
                  <a:srgbClr val="000000"/>
                </a:solidFill>
                <a:latin typeface="MarkPro"/>
              </a:rPr>
              <a:t>, </a:t>
            </a:r>
            <a:br>
              <a:rPr lang="de-AT" sz="1600">
                <a:solidFill>
                  <a:srgbClr val="000000"/>
                </a:solidFill>
                <a:latin typeface="MarkPro"/>
              </a:rPr>
            </a:br>
            <a:r>
              <a:rPr lang="de-AT" sz="1600" err="1">
                <a:solidFill>
                  <a:srgbClr val="000000"/>
                </a:solidFill>
                <a:latin typeface="MarkPro"/>
              </a:rPr>
              <a:t>precision</a:t>
            </a:r>
            <a:r>
              <a:rPr lang="de-AT" sz="1600">
                <a:solidFill>
                  <a:srgbClr val="000000"/>
                </a:solidFill>
                <a:latin typeface="MarkPro"/>
              </a:rPr>
              <a:t> fit.</a:t>
            </a:r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3E92002-6A24-9948-B15D-1BB36DC30863}"/>
              </a:ext>
            </a:extLst>
          </p:cNvPr>
          <p:cNvSpPr txBox="1">
            <a:spLocks/>
          </p:cNvSpPr>
          <p:nvPr/>
        </p:nvSpPr>
        <p:spPr>
          <a:xfrm>
            <a:off x="9569151" y="2789601"/>
            <a:ext cx="2163064" cy="343523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MarkPro-Heavy" charset="0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de-DE" sz="2500" err="1">
                <a:solidFill>
                  <a:srgbClr val="000000"/>
                </a:solidFill>
              </a:rPr>
              <a:t>locked</a:t>
            </a:r>
            <a:r>
              <a:rPr lang="de-DE" sz="2500">
                <a:solidFill>
                  <a:srgbClr val="000000"/>
                </a:solidFill>
              </a:rPr>
              <a:t> IN.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850BEEB-E0F1-D642-9AE4-FC7BD276B969}"/>
              </a:ext>
            </a:extLst>
          </p:cNvPr>
          <p:cNvSpPr txBox="1"/>
          <p:nvPr/>
        </p:nvSpPr>
        <p:spPr>
          <a:xfrm>
            <a:off x="9470136" y="3105401"/>
            <a:ext cx="2563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de-AT" sz="1600">
                <a:solidFill>
                  <a:srgbClr val="000000"/>
                </a:solidFill>
                <a:latin typeface="MarkPro"/>
              </a:rPr>
              <a:t>Secure </a:t>
            </a:r>
            <a:r>
              <a:rPr lang="de-AT" sz="1600" err="1">
                <a:solidFill>
                  <a:srgbClr val="000000"/>
                </a:solidFill>
                <a:latin typeface="MarkPro"/>
              </a:rPr>
              <a:t>and</a:t>
            </a:r>
            <a:r>
              <a:rPr lang="de-AT" sz="1600">
                <a:solidFill>
                  <a:srgbClr val="000000"/>
                </a:solidFill>
                <a:latin typeface="MarkPro"/>
              </a:rPr>
              <a:t> </a:t>
            </a:r>
            <a:r>
              <a:rPr lang="de-AT" sz="1600" err="1">
                <a:solidFill>
                  <a:srgbClr val="000000"/>
                </a:solidFill>
                <a:latin typeface="MarkPro"/>
              </a:rPr>
              <a:t>connected</a:t>
            </a:r>
            <a:r>
              <a:rPr lang="de-AT" sz="1600">
                <a:solidFill>
                  <a:srgbClr val="000000"/>
                </a:solidFill>
                <a:latin typeface="MarkPro"/>
              </a:rPr>
              <a:t> fit </a:t>
            </a:r>
            <a:r>
              <a:rPr lang="de-AT" sz="1600" err="1">
                <a:solidFill>
                  <a:srgbClr val="000000"/>
                </a:solidFill>
                <a:latin typeface="MarkPro"/>
              </a:rPr>
              <a:t>for</a:t>
            </a:r>
            <a:r>
              <a:rPr lang="de-AT" sz="1600">
                <a:solidFill>
                  <a:srgbClr val="000000"/>
                </a:solidFill>
                <a:latin typeface="MarkPro"/>
              </a:rPr>
              <a:t> </a:t>
            </a:r>
            <a:r>
              <a:rPr lang="de-AT" sz="1600" err="1">
                <a:solidFill>
                  <a:srgbClr val="000000"/>
                </a:solidFill>
                <a:latin typeface="MarkPro"/>
              </a:rPr>
              <a:t>improved</a:t>
            </a:r>
            <a:r>
              <a:rPr lang="de-AT" sz="1600">
                <a:solidFill>
                  <a:srgbClr val="000000"/>
                </a:solidFill>
                <a:latin typeface="MarkPro"/>
              </a:rPr>
              <a:t> power </a:t>
            </a:r>
            <a:br>
              <a:rPr lang="de-AT" sz="1600">
                <a:solidFill>
                  <a:srgbClr val="000000"/>
                </a:solidFill>
                <a:latin typeface="MarkPro"/>
              </a:rPr>
            </a:br>
            <a:r>
              <a:rPr lang="de-AT" sz="1600" err="1">
                <a:solidFill>
                  <a:srgbClr val="000000"/>
                </a:solidFill>
                <a:latin typeface="MarkPro"/>
              </a:rPr>
              <a:t>and</a:t>
            </a:r>
            <a:r>
              <a:rPr lang="de-AT" sz="1600">
                <a:solidFill>
                  <a:srgbClr val="000000"/>
                </a:solidFill>
                <a:latin typeface="MarkPro"/>
              </a:rPr>
              <a:t> </a:t>
            </a:r>
            <a:r>
              <a:rPr lang="de-AT" sz="1600" err="1">
                <a:solidFill>
                  <a:srgbClr val="000000"/>
                </a:solidFill>
                <a:latin typeface="MarkPro"/>
              </a:rPr>
              <a:t>control</a:t>
            </a:r>
            <a:r>
              <a:rPr lang="de-AT" sz="1600">
                <a:solidFill>
                  <a:srgbClr val="000000"/>
                </a:solidFill>
                <a:latin typeface="MarkPro"/>
              </a:rPr>
              <a:t>.</a:t>
            </a:r>
          </a:p>
        </p:txBody>
      </p:sp>
      <p:sp>
        <p:nvSpPr>
          <p:cNvPr id="13" name="Titel 7">
            <a:extLst>
              <a:ext uri="{FF2B5EF4-FFF2-40B4-BE49-F238E27FC236}">
                <a16:creationId xmlns:a16="http://schemas.microsoft.com/office/drawing/2014/main" id="{5B47FCB6-8EAF-054A-A43E-5C522EC23664}"/>
              </a:ext>
            </a:extLst>
          </p:cNvPr>
          <p:cNvSpPr txBox="1">
            <a:spLocks/>
          </p:cNvSpPr>
          <p:nvPr/>
        </p:nvSpPr>
        <p:spPr>
          <a:xfrm>
            <a:off x="9582901" y="4941498"/>
            <a:ext cx="2212939" cy="371837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MarkPro-Heavy" charset="0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de-DE" sz="2500" err="1">
                <a:solidFill>
                  <a:srgbClr val="000000"/>
                </a:solidFill>
              </a:rPr>
              <a:t>confident</a:t>
            </a:r>
            <a:r>
              <a:rPr lang="de-DE" sz="25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69ED98A-06A6-3644-8691-B48334D0A9D4}"/>
              </a:ext>
            </a:extLst>
          </p:cNvPr>
          <p:cNvSpPr txBox="1"/>
          <p:nvPr/>
        </p:nvSpPr>
        <p:spPr>
          <a:xfrm>
            <a:off x="9521784" y="5285613"/>
            <a:ext cx="26132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de-AT" sz="1600" err="1">
                <a:solidFill>
                  <a:srgbClr val="000000"/>
                </a:solidFill>
                <a:latin typeface="MarkPro"/>
              </a:rPr>
              <a:t>Engineered</a:t>
            </a:r>
            <a:r>
              <a:rPr lang="de-AT" sz="1600">
                <a:solidFill>
                  <a:srgbClr val="000000"/>
                </a:solidFill>
                <a:latin typeface="MarkPro"/>
              </a:rPr>
              <a:t> </a:t>
            </a:r>
            <a:r>
              <a:rPr lang="de-AT" sz="1600" err="1">
                <a:solidFill>
                  <a:srgbClr val="000000"/>
                </a:solidFill>
                <a:latin typeface="MarkPro"/>
              </a:rPr>
              <a:t>and</a:t>
            </a:r>
            <a:r>
              <a:rPr lang="de-AT" sz="1600">
                <a:solidFill>
                  <a:srgbClr val="000000"/>
                </a:solidFill>
                <a:latin typeface="MarkPro"/>
              </a:rPr>
              <a:t> </a:t>
            </a:r>
            <a:r>
              <a:rPr lang="de-AT" sz="1600" err="1">
                <a:solidFill>
                  <a:srgbClr val="000000"/>
                </a:solidFill>
                <a:latin typeface="MarkPro"/>
              </a:rPr>
              <a:t>built</a:t>
            </a:r>
            <a:r>
              <a:rPr lang="de-AT" sz="1600">
                <a:solidFill>
                  <a:srgbClr val="000000"/>
                </a:solidFill>
                <a:latin typeface="MarkPro"/>
              </a:rPr>
              <a:t> </a:t>
            </a:r>
            <a:br>
              <a:rPr lang="de-AT" sz="1600">
                <a:solidFill>
                  <a:srgbClr val="000000"/>
                </a:solidFill>
                <a:latin typeface="MarkPro"/>
              </a:rPr>
            </a:br>
            <a:r>
              <a:rPr lang="de-AT" sz="1600" err="1">
                <a:solidFill>
                  <a:srgbClr val="000000"/>
                </a:solidFill>
                <a:latin typeface="MarkPro"/>
              </a:rPr>
              <a:t>to</a:t>
            </a:r>
            <a:r>
              <a:rPr lang="de-AT" sz="1600">
                <a:solidFill>
                  <a:srgbClr val="000000"/>
                </a:solidFill>
                <a:latin typeface="MarkPro"/>
              </a:rPr>
              <a:t> </a:t>
            </a:r>
            <a:r>
              <a:rPr lang="de-AT" sz="1600" err="1">
                <a:solidFill>
                  <a:srgbClr val="000000"/>
                </a:solidFill>
                <a:latin typeface="MarkPro"/>
              </a:rPr>
              <a:t>perform</a:t>
            </a:r>
            <a:r>
              <a:rPr lang="de-AT" sz="1600">
                <a:solidFill>
                  <a:srgbClr val="000000"/>
                </a:solidFill>
                <a:latin typeface="MarkPro"/>
              </a:rPr>
              <a:t> on </a:t>
            </a:r>
            <a:r>
              <a:rPr lang="de-AT" sz="1600" err="1">
                <a:solidFill>
                  <a:srgbClr val="000000"/>
                </a:solidFill>
                <a:latin typeface="MarkPro"/>
              </a:rPr>
              <a:t>the</a:t>
            </a:r>
            <a:r>
              <a:rPr lang="de-AT" sz="1600">
                <a:solidFill>
                  <a:srgbClr val="000000"/>
                </a:solidFill>
                <a:latin typeface="MarkPro"/>
              </a:rPr>
              <a:t> </a:t>
            </a:r>
            <a:r>
              <a:rPr lang="de-AT" sz="1600" err="1">
                <a:solidFill>
                  <a:srgbClr val="000000"/>
                </a:solidFill>
                <a:latin typeface="MarkPro"/>
              </a:rPr>
              <a:t>mountain’s</a:t>
            </a:r>
            <a:r>
              <a:rPr lang="de-AT" sz="1600">
                <a:solidFill>
                  <a:srgbClr val="000000"/>
                </a:solidFill>
                <a:latin typeface="MarkPro"/>
              </a:rPr>
              <a:t> </a:t>
            </a:r>
            <a:r>
              <a:rPr lang="de-AT" sz="1600" err="1">
                <a:solidFill>
                  <a:srgbClr val="000000"/>
                </a:solidFill>
                <a:latin typeface="MarkPro"/>
              </a:rPr>
              <a:t>toughest</a:t>
            </a:r>
            <a:r>
              <a:rPr lang="de-AT" sz="1600">
                <a:solidFill>
                  <a:srgbClr val="000000"/>
                </a:solidFill>
                <a:latin typeface="MarkPro"/>
              </a:rPr>
              <a:t> </a:t>
            </a:r>
            <a:r>
              <a:rPr lang="de-AT" sz="1600" err="1">
                <a:solidFill>
                  <a:srgbClr val="000000"/>
                </a:solidFill>
                <a:latin typeface="MarkPro"/>
              </a:rPr>
              <a:t>terrain</a:t>
            </a:r>
            <a:r>
              <a:rPr lang="de-AT" sz="1600">
                <a:solidFill>
                  <a:srgbClr val="000000"/>
                </a:solidFill>
                <a:latin typeface="MarkPro"/>
              </a:rPr>
              <a:t>.</a:t>
            </a:r>
          </a:p>
          <a:p>
            <a:pPr defTabSz="914377">
              <a:defRPr/>
            </a:pPr>
            <a:endParaRPr lang="de-AT" sz="1600">
              <a:solidFill>
                <a:srgbClr val="000000"/>
              </a:solidFill>
              <a:latin typeface="MarkPro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BE7AF43-D4B2-2447-8462-6E1208CD92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8314" y="4599902"/>
            <a:ext cx="2073919" cy="2009151"/>
          </a:xfrm>
          <a:prstGeom prst="rect">
            <a:avLst/>
          </a:prstGeom>
        </p:spPr>
      </p:pic>
      <p:pic>
        <p:nvPicPr>
          <p:cNvPr id="18" name="Grafik 17" descr="Ein Bild, das Haushaltsgerät, Bügeleisen, dunkel enthält.&#10;&#10;Automatisch generierte Beschreibung">
            <a:extLst>
              <a:ext uri="{FF2B5EF4-FFF2-40B4-BE49-F238E27FC236}">
                <a16:creationId xmlns:a16="http://schemas.microsoft.com/office/drawing/2014/main" id="{49956F2E-52A0-5B49-90F3-BDBCE37FE8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5503" y="4682101"/>
            <a:ext cx="1517988" cy="165713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399FCCA-A1FB-B244-85E3-6283B65711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953" y="5880697"/>
            <a:ext cx="860345" cy="64705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D16A1BE-6913-D94A-820C-CD5A3AF1FD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306" y="2931361"/>
            <a:ext cx="2914821" cy="2151897"/>
          </a:xfrm>
          <a:prstGeom prst="rect">
            <a:avLst/>
          </a:prstGeom>
        </p:spPr>
      </p:pic>
      <p:sp>
        <p:nvSpPr>
          <p:cNvPr id="28" name="Titel 4">
            <a:extLst>
              <a:ext uri="{FF2B5EF4-FFF2-40B4-BE49-F238E27FC236}">
                <a16:creationId xmlns:a16="http://schemas.microsoft.com/office/drawing/2014/main" id="{EFE64904-F851-9E48-A23B-3323C9CAF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26" y="411531"/>
            <a:ext cx="6038941" cy="450300"/>
          </a:xfrm>
        </p:spPr>
        <p:txBody>
          <a:bodyPr/>
          <a:lstStyle/>
          <a:p>
            <a:r>
              <a:rPr lang="de-AT" sz="4000" b="1" dirty="0"/>
              <a:t>THE boa® fit system.</a:t>
            </a:r>
            <a:endParaRPr lang="de-DE" sz="2000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100B7988-DD48-C14F-BA8C-F215433471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44" r="12863" b="2741"/>
          <a:stretch/>
        </p:blipFill>
        <p:spPr>
          <a:xfrm>
            <a:off x="7108313" y="321058"/>
            <a:ext cx="2073919" cy="200915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A29B0E5E-AF56-B840-85FE-8C9AECBE7C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6" t="13891" r="10543" b="4315"/>
          <a:stretch/>
        </p:blipFill>
        <p:spPr>
          <a:xfrm>
            <a:off x="7108311" y="2528059"/>
            <a:ext cx="2060536" cy="1947239"/>
          </a:xfrm>
          <a:prstGeom prst="rect">
            <a:avLst/>
          </a:prstGeom>
        </p:spPr>
      </p:pic>
      <p:pic>
        <p:nvPicPr>
          <p:cNvPr id="20" name="Bild 7">
            <a:extLst>
              <a:ext uri="{FF2B5EF4-FFF2-40B4-BE49-F238E27FC236}">
                <a16:creationId xmlns:a16="http://schemas.microsoft.com/office/drawing/2014/main" id="{775D021D-5B5E-4DC7-8454-33096A7B12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0213" y="0"/>
            <a:ext cx="578448" cy="57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32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DC9BF8D-11EB-49D2-951F-EDF02E6BC5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7" t="7009" r="4427" b="8235"/>
          <a:stretch/>
        </p:blipFill>
        <p:spPr>
          <a:xfrm>
            <a:off x="3115464" y="369406"/>
            <a:ext cx="5961071" cy="6119188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23843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VACUUM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026" name="Picture 2" descr="C:\Users\lehnesev\AppData\Local\Microsoft\Windows\Temporary Internet Files\Content.Outlook\0UTBT6IZ\alpine_17I18_highlight_vacu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" y="0"/>
            <a:ext cx="12181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745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922C1-C1C8-4DBB-BCFB-A4B5984E2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241" y="374456"/>
            <a:ext cx="10655559" cy="1325563"/>
          </a:xfrm>
        </p:spPr>
        <p:txBody>
          <a:bodyPr/>
          <a:lstStyle/>
          <a:p>
            <a:r>
              <a:rPr lang="en-US" b="1" dirty="0"/>
              <a:t>CILJ PREDAVANJA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93714-1E2D-488D-A8FC-5B8710CE4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241" y="1954924"/>
            <a:ext cx="10515600" cy="4351338"/>
          </a:xfrm>
        </p:spPr>
        <p:txBody>
          <a:bodyPr/>
          <a:lstStyle/>
          <a:p>
            <a:r>
              <a:rPr lang="en-US" dirty="0"/>
              <a:t>BEZBEDNOST – FUNKCIJA – </a:t>
            </a:r>
            <a:r>
              <a:rPr lang="en-US" u="sng" dirty="0"/>
              <a:t>UDOBNOST</a:t>
            </a:r>
            <a:r>
              <a:rPr lang="en-US" dirty="0"/>
              <a:t> </a:t>
            </a:r>
          </a:p>
          <a:p>
            <a:r>
              <a:rPr lang="en-US" dirty="0"/>
              <a:t>EDUKACIJA INSTRUKTORA = EDUKACIJA SKIJAŠA</a:t>
            </a:r>
          </a:p>
          <a:p>
            <a:r>
              <a:rPr lang="en-US" dirty="0"/>
              <a:t>UNAPREĐENJE ZNANJA I VEŠTINE SKIJANJA NIJE TREND</a:t>
            </a:r>
          </a:p>
          <a:p>
            <a:r>
              <a:rPr lang="en-US" dirty="0"/>
              <a:t>TO JE NAJBOLJI PUT KA BEZBEDNOM SKIJANJU</a:t>
            </a:r>
          </a:p>
          <a:p>
            <a:r>
              <a:rPr lang="en-US" dirty="0"/>
              <a:t>KORIŠĆENJE I IZBOR OPREME JE VAŽAN SEGMENT OBUKE </a:t>
            </a:r>
          </a:p>
          <a:p>
            <a:r>
              <a:rPr lang="en-US" dirty="0"/>
              <a:t>RADNA UNIFORMA</a:t>
            </a:r>
          </a:p>
          <a:p>
            <a:r>
              <a:rPr lang="en-US" dirty="0"/>
              <a:t>KLIJENT = INSTRUKTOR</a:t>
            </a:r>
          </a:p>
          <a:p>
            <a:r>
              <a:rPr lang="en-US" dirty="0"/>
              <a:t>POVERENJE, SMERNICE PRILIKOM IZBORA</a:t>
            </a:r>
          </a:p>
        </p:txBody>
      </p:sp>
    </p:spTree>
    <p:extLst>
      <p:ext uri="{BB962C8B-B14F-4D97-AF65-F5344CB8AC3E}">
        <p14:creationId xmlns:p14="http://schemas.microsoft.com/office/powerpoint/2010/main" val="3858357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DE63A-EA49-E542-9A76-914AEA623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Zone Fit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7CFBCA-725A-4445-A02A-2508220D6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30359" y="2239837"/>
            <a:ext cx="11040000" cy="4819200"/>
          </a:xfrm>
        </p:spPr>
        <p:txBody>
          <a:bodyPr/>
          <a:lstStyle/>
          <a:p>
            <a:r>
              <a:rPr lang="de-DE" sz="3200" dirty="0"/>
              <a:t>Small</a:t>
            </a:r>
          </a:p>
          <a:p>
            <a:r>
              <a:rPr lang="de-DE" sz="3200" dirty="0"/>
              <a:t>Easy</a:t>
            </a:r>
          </a:p>
          <a:p>
            <a:r>
              <a:rPr lang="de-DE" sz="3200" dirty="0"/>
              <a:t>Fast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67F92D-72D9-48E3-952F-F81C981A0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480" y="1109783"/>
            <a:ext cx="7661520" cy="5103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8611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i="1" dirty="0"/>
              <a:t>					</a:t>
            </a:r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2" r="12790"/>
          <a:stretch/>
        </p:blipFill>
        <p:spPr bwMode="auto">
          <a:xfrm>
            <a:off x="9601200" y="4086247"/>
            <a:ext cx="2557761" cy="277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5528622" y="1036577"/>
            <a:ext cx="5378152" cy="5879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FIT</a:t>
            </a:r>
          </a:p>
          <a:p>
            <a:r>
              <a:rPr lang="en-GB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</a:p>
          <a:p>
            <a:pPr marL="380990" indent="-380990">
              <a:buFontTx/>
              <a:buChar char="-"/>
            </a:pPr>
            <a:r>
              <a:rPr lang="en-GB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PARCIJALNO OBLIKOVANJE </a:t>
            </a:r>
          </a:p>
          <a:p>
            <a:endParaRPr lang="en-GB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80990" indent="-380990">
              <a:buFontTx/>
              <a:buChar char="-"/>
            </a:pPr>
            <a:r>
              <a:rPr lang="en-GB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SAMO KRITIČNE ZONE</a:t>
            </a:r>
          </a:p>
          <a:p>
            <a:pPr marL="380990" indent="-380990">
              <a:buFontTx/>
              <a:buChar char="-"/>
            </a:pPr>
            <a:endParaRPr lang="en-GB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80990" indent="-380990">
              <a:buFontTx/>
              <a:buChar char="-"/>
            </a:pPr>
            <a:r>
              <a:rPr lang="en-GB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8 “STIKERA”, 8 ZONA ISTOVREMENO</a:t>
            </a:r>
          </a:p>
          <a:p>
            <a:endParaRPr lang="en-GB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80990" indent="-380990">
              <a:buFontTx/>
              <a:buChar char="-"/>
            </a:pPr>
            <a:r>
              <a:rPr lang="en-GB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INSTANT REZULTAT </a:t>
            </a:r>
          </a:p>
          <a:p>
            <a:endParaRPr lang="en-GB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80990" indent="-380990">
              <a:buFontTx/>
              <a:buChar char="-"/>
            </a:pPr>
            <a:r>
              <a:rPr lang="en-GB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PRAVO NA SNEG</a:t>
            </a:r>
          </a:p>
          <a:p>
            <a:pPr marL="380990" indent="-380990">
              <a:buFontTx/>
              <a:buChar char="-"/>
            </a:pPr>
            <a:endParaRPr lang="en-GB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80990" indent="-380990">
              <a:buFontTx/>
              <a:buChar char="-"/>
            </a:pPr>
            <a:endParaRPr lang="en-GB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GB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GB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GB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80990" indent="-380990">
              <a:buFontTx/>
              <a:buChar char="-"/>
            </a:pPr>
            <a:endParaRPr lang="en-GB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endParaRPr lang="en-GB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54" y="813470"/>
            <a:ext cx="4034199" cy="402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646458-E088-488D-99AE-E11F12A2B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24" y="1680000"/>
            <a:ext cx="4663362" cy="3106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0244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195" y="1272675"/>
            <a:ext cx="3087437" cy="3087437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D8B291B7-F55A-4E65-B450-85F106FE19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Bildplatzhalter 8" descr="Ein Bild, das Text, draußen, Person, Himmel enthält.&#10;&#10;Automatisch generierte Beschreibung">
            <a:extLst>
              <a:ext uri="{FF2B5EF4-FFF2-40B4-BE49-F238E27FC236}">
                <a16:creationId xmlns:a16="http://schemas.microsoft.com/office/drawing/2014/main" id="{AA70ABC8-B84F-4A11-BE96-CE85FB0940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>
          <a:xfrm>
            <a:off x="-475862" y="0"/>
            <a:ext cx="13336555" cy="7501812"/>
          </a:xfrm>
        </p:spPr>
      </p:pic>
    </p:spTree>
    <p:extLst>
      <p:ext uri="{BB962C8B-B14F-4D97-AF65-F5344CB8AC3E}">
        <p14:creationId xmlns:p14="http://schemas.microsoft.com/office/powerpoint/2010/main" val="3193242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2DA94-39DE-4AEE-9ABD-CA30703CD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9100"/>
            <a:ext cx="10515600" cy="1325563"/>
          </a:xfrm>
        </p:spPr>
        <p:txBody>
          <a:bodyPr/>
          <a:lstStyle/>
          <a:p>
            <a:r>
              <a:rPr lang="en-US" b="1" dirty="0"/>
              <a:t>BOA SISTEM </a:t>
            </a:r>
            <a:endParaRPr lang="en-US" b="1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BAE6E-2AE1-4877-9DE9-5745FDE9FC0E}"/>
              </a:ext>
            </a:extLst>
          </p:cNvPr>
          <p:cNvSpPr txBox="1"/>
          <p:nvPr/>
        </p:nvSpPr>
        <p:spPr>
          <a:xfrm>
            <a:off x="614265" y="2034567"/>
            <a:ext cx="80803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BOA SISTEM </a:t>
            </a:r>
            <a:r>
              <a:rPr lang="en-US" sz="2400" b="1" dirty="0"/>
              <a:t>2001  - GARY HAMMERSLAG</a:t>
            </a:r>
            <a:r>
              <a:rPr lang="en-US" sz="2400" dirty="0"/>
              <a:t>, BORDER, SURFER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PIONIR NOVIH TEHNOLOGIJA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PERTLE I KLIZALJKE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SMART SISTEM ZA ZATEZANJE OBUĆE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SAJLE SU IZRAĐENE OD NERĐAJUĆEG ČELIKA VISOKOG KVALITETA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u="sng" dirty="0"/>
              <a:t>SAJLE SU OTPORNE NA SVE VREMENSKE USLOVE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FUNKCIJA ZATEZANJE I MAKSIMALNO PRIJANJANJE OBUĆE OKO STOPALA, PREKO CELE POVRŠINE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ABA448-683D-4B4E-A092-73DF903CE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664" y="1744130"/>
            <a:ext cx="3518336" cy="351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50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E9FBC-82CA-4DD8-90B7-84FBBB567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308B28-5AD1-41B4-B871-856438D8C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00" y="575372"/>
            <a:ext cx="12006399" cy="511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8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7A804A-24D8-4CC5-9CB5-8EF63EFD2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7" y="85206"/>
            <a:ext cx="2133600" cy="21336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BE7B49-060A-4BFA-BE1D-A3F1A57D2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1" y="307165"/>
            <a:ext cx="4289749" cy="1863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517B99-D9CF-42B5-843B-0D4680AC1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59" y="3322961"/>
            <a:ext cx="2552700" cy="1790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86ABD3-FAC1-4BE4-8244-A456280B6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3080" y="258909"/>
            <a:ext cx="2758751" cy="2069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241AED-6D35-4532-9604-7B3135073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7" y="2962988"/>
            <a:ext cx="2619375" cy="26193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D3E56D-0513-4B59-B943-BC9E6F200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869" y="2962988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11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DBB6BEF-360B-4255-9BAB-862DE7AC9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710" y="2599050"/>
            <a:ext cx="3317955" cy="331795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60ACFB-8EBC-445E-83D0-E03D39ED2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20" y="1016680"/>
            <a:ext cx="3581400" cy="358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27DDD9-35E5-41AF-9CC5-159DF2D88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12" y="1016680"/>
            <a:ext cx="3152143" cy="315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46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E7A27F-A566-4266-5C25-362A16C6AC7A}"/>
              </a:ext>
            </a:extLst>
          </p:cNvPr>
          <p:cNvSpPr txBox="1"/>
          <p:nvPr/>
        </p:nvSpPr>
        <p:spPr>
          <a:xfrm>
            <a:off x="858838" y="1207150"/>
            <a:ext cx="2257425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914149">
              <a:spcBef>
                <a:spcPts val="1000"/>
              </a:spcBef>
            </a:pPr>
            <a:r>
              <a:rPr lang="en-US" sz="1400" dirty="0">
                <a:solidFill>
                  <a:srgbClr val="000000"/>
                </a:solidFill>
                <a:latin typeface="MarkPro-Heavy"/>
              </a:rPr>
              <a:t>PRECISION FIT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B93538-98F9-D393-4E95-631B56F6AEA0}"/>
              </a:ext>
            </a:extLst>
          </p:cNvPr>
          <p:cNvCxnSpPr>
            <a:cxnSpLocks/>
          </p:cNvCxnSpPr>
          <p:nvPr/>
        </p:nvCxnSpPr>
        <p:spPr>
          <a:xfrm flipV="1">
            <a:off x="2573337" y="1543051"/>
            <a:ext cx="0" cy="2752504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BA8A87-43E8-6637-C003-0EE041564FE7}"/>
              </a:ext>
            </a:extLst>
          </p:cNvPr>
          <p:cNvCxnSpPr>
            <a:cxnSpLocks/>
          </p:cNvCxnSpPr>
          <p:nvPr/>
        </p:nvCxnSpPr>
        <p:spPr>
          <a:xfrm flipV="1">
            <a:off x="5188947" y="1543051"/>
            <a:ext cx="0" cy="2599844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990318B-83CA-E79D-4045-DE752105B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958" y="2592700"/>
            <a:ext cx="12690004" cy="33575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7A6DFC-26C4-7A53-8C88-884558617ADE}"/>
              </a:ext>
            </a:extLst>
          </p:cNvPr>
          <p:cNvSpPr txBox="1"/>
          <p:nvPr/>
        </p:nvSpPr>
        <p:spPr>
          <a:xfrm>
            <a:off x="858839" y="5207650"/>
            <a:ext cx="274320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228594"/>
            <a:r>
              <a:rPr lang="en-US" sz="1400" b="1">
                <a:solidFill>
                  <a:srgbClr val="000000"/>
                </a:solidFill>
                <a:latin typeface="MarkPro-Bold" panose="020B0504020101010102" pitchFamily="34" charset="77"/>
              </a:rPr>
              <a:t>RUNNING, CYCLING, SAFETY,</a:t>
            </a:r>
          </a:p>
          <a:p>
            <a:pPr defTabSz="228594"/>
            <a:r>
              <a:rPr lang="en-US" sz="1400" b="1">
                <a:solidFill>
                  <a:srgbClr val="000000"/>
                </a:solidFill>
                <a:latin typeface="MarkPro-Bold" panose="020B0504020101010102" pitchFamily="34" charset="77"/>
              </a:rPr>
              <a:t>HIKING, KIDS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82588C-F060-89AF-DB9E-FA9D442ABA4D}"/>
              </a:ext>
            </a:extLst>
          </p:cNvPr>
          <p:cNvSpPr txBox="1"/>
          <p:nvPr/>
        </p:nvSpPr>
        <p:spPr>
          <a:xfrm>
            <a:off x="4359275" y="4873473"/>
            <a:ext cx="2871788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228594"/>
            <a:r>
              <a:rPr lang="en-US" sz="1400" b="1">
                <a:solidFill>
                  <a:srgbClr val="000000"/>
                </a:solidFill>
                <a:latin typeface="MarkPro-Bold" panose="020B0504020101010102" pitchFamily="34" charset="77"/>
              </a:rPr>
              <a:t>SAFETY, HIKING, HUNTING,</a:t>
            </a:r>
          </a:p>
          <a:p>
            <a:pPr defTabSz="228594"/>
            <a:r>
              <a:rPr lang="en-US" sz="1400" b="1">
                <a:solidFill>
                  <a:srgbClr val="000000"/>
                </a:solidFill>
                <a:latin typeface="MarkPro-Bold" panose="020B0504020101010102" pitchFamily="34" charset="77"/>
              </a:rPr>
              <a:t>MILITARY, MOUNTAINEERING,</a:t>
            </a:r>
          </a:p>
          <a:p>
            <a:pPr defTabSz="228594"/>
            <a:r>
              <a:rPr lang="en-US" sz="1400" b="1">
                <a:solidFill>
                  <a:srgbClr val="000000"/>
                </a:solidFill>
                <a:latin typeface="MarkPro-Bold" panose="020B0504020101010102" pitchFamily="34" charset="77"/>
              </a:rPr>
              <a:t>SKIMO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734E94-F968-DF4F-7CF0-3DEA7CB477FD}"/>
              </a:ext>
            </a:extLst>
          </p:cNvPr>
          <p:cNvSpPr txBox="1"/>
          <p:nvPr/>
        </p:nvSpPr>
        <p:spPr>
          <a:xfrm>
            <a:off x="7488238" y="4430561"/>
            <a:ext cx="1957388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228594"/>
            <a:r>
              <a:rPr lang="en-US" sz="1400" b="1">
                <a:solidFill>
                  <a:srgbClr val="000000"/>
                </a:solidFill>
                <a:latin typeface="MarkPro-Bold" panose="020B0504020101010102" pitchFamily="34" charset="77"/>
              </a:rPr>
              <a:t>SNOWBOARD,</a:t>
            </a:r>
          </a:p>
          <a:p>
            <a:pPr defTabSz="228594"/>
            <a:r>
              <a:rPr lang="en-US" sz="1400" b="1">
                <a:solidFill>
                  <a:srgbClr val="000000"/>
                </a:solidFill>
                <a:latin typeface="MarkPro-Bold" panose="020B0504020101010102" pitchFamily="34" charset="77"/>
              </a:rPr>
              <a:t>SNOWMOBILE,</a:t>
            </a:r>
          </a:p>
          <a:p>
            <a:pPr defTabSz="228594"/>
            <a:r>
              <a:rPr lang="en-US" sz="1400" b="1">
                <a:solidFill>
                  <a:srgbClr val="000000"/>
                </a:solidFill>
                <a:latin typeface="MarkPro-Bold" panose="020B0504020101010102" pitchFamily="34" charset="77"/>
              </a:rPr>
              <a:t>FIREFIGHTER BOOTS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155A86-E09E-4778-DF00-1B8D2D0373AD}"/>
              </a:ext>
            </a:extLst>
          </p:cNvPr>
          <p:cNvSpPr txBox="1"/>
          <p:nvPr/>
        </p:nvSpPr>
        <p:spPr>
          <a:xfrm>
            <a:off x="9759951" y="4142895"/>
            <a:ext cx="1957388" cy="73866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defTabSz="228594"/>
            <a:r>
              <a:rPr lang="en-US" sz="1400" b="1">
                <a:solidFill>
                  <a:srgbClr val="000000"/>
                </a:solidFill>
                <a:latin typeface="MarkPro-Bold" panose="020B0504020101010102" pitchFamily="34" charset="77"/>
              </a:rPr>
              <a:t>ALPINE ALL</a:t>
            </a:r>
          </a:p>
          <a:p>
            <a:pPr defTabSz="228594"/>
            <a:r>
              <a:rPr lang="en-US" sz="1400" b="1">
                <a:solidFill>
                  <a:srgbClr val="000000"/>
                </a:solidFill>
                <a:latin typeface="MarkPro-Bold" panose="020B0504020101010102" pitchFamily="34" charset="77"/>
              </a:rPr>
              <a:t>MOUNTAIN</a:t>
            </a:r>
          </a:p>
          <a:p>
            <a:pPr defTabSz="228594"/>
            <a:r>
              <a:rPr lang="en-US" sz="1400" b="1">
                <a:solidFill>
                  <a:srgbClr val="000000"/>
                </a:solidFill>
                <a:latin typeface="MarkPro-Bold" panose="020B0504020101010102" pitchFamily="34" charset="77"/>
              </a:rPr>
              <a:t>FREERIDE &amp; PISTE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850A5-4177-9F4D-64BA-EAEB52336F4C}"/>
              </a:ext>
            </a:extLst>
          </p:cNvPr>
          <p:cNvCxnSpPr>
            <a:cxnSpLocks/>
          </p:cNvCxnSpPr>
          <p:nvPr/>
        </p:nvCxnSpPr>
        <p:spPr>
          <a:xfrm flipV="1">
            <a:off x="7332072" y="1543051"/>
            <a:ext cx="0" cy="2286000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F38B5B6-8BF7-DD73-FEC6-8C5B8E7DB314}"/>
              </a:ext>
            </a:extLst>
          </p:cNvPr>
          <p:cNvCxnSpPr>
            <a:cxnSpLocks/>
          </p:cNvCxnSpPr>
          <p:nvPr/>
        </p:nvCxnSpPr>
        <p:spPr>
          <a:xfrm flipV="1">
            <a:off x="9618072" y="1543049"/>
            <a:ext cx="0" cy="2000251"/>
          </a:xfrm>
          <a:prstGeom prst="line">
            <a:avLst/>
          </a:prstGeom>
          <a:ln w="38100" cap="rnd"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entagon 26">
            <a:extLst>
              <a:ext uri="{FF2B5EF4-FFF2-40B4-BE49-F238E27FC236}">
                <a16:creationId xmlns:a16="http://schemas.microsoft.com/office/drawing/2014/main" id="{9AF3D1FE-2EE7-148E-A396-7B1FCACCDD9A}"/>
              </a:ext>
            </a:extLst>
          </p:cNvPr>
          <p:cNvSpPr/>
          <p:nvPr/>
        </p:nvSpPr>
        <p:spPr>
          <a:xfrm>
            <a:off x="858837" y="1543050"/>
            <a:ext cx="10529888" cy="28575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defTabSz="228594"/>
            <a:r>
              <a:rPr lang="en-US" sz="1200" b="1" dirty="0">
                <a:solidFill>
                  <a:srgbClr val="003C4C"/>
                </a:solidFill>
                <a:latin typeface="MarkPro-Heavy" panose="020B0504020101010102" pitchFamily="34" charset="77"/>
              </a:rPr>
              <a:t>LACE TENSTION</a:t>
            </a:r>
          </a:p>
        </p:txBody>
      </p:sp>
      <p:sp>
        <p:nvSpPr>
          <p:cNvPr id="28" name="Pentagon 27">
            <a:extLst>
              <a:ext uri="{FF2B5EF4-FFF2-40B4-BE49-F238E27FC236}">
                <a16:creationId xmlns:a16="http://schemas.microsoft.com/office/drawing/2014/main" id="{EA2807AF-878C-17AC-AC41-D493E34B73B0}"/>
              </a:ext>
            </a:extLst>
          </p:cNvPr>
          <p:cNvSpPr/>
          <p:nvPr/>
        </p:nvSpPr>
        <p:spPr>
          <a:xfrm>
            <a:off x="1787525" y="1957387"/>
            <a:ext cx="9601200" cy="285751"/>
          </a:xfrm>
          <a:prstGeom prst="homePlate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94"/>
            <a:r>
              <a:rPr lang="en-US" sz="1200">
                <a:solidFill>
                  <a:srgbClr val="003C4C"/>
                </a:solidFill>
                <a:latin typeface="MarkPro-Heavy"/>
              </a:rPr>
              <a:t>                                                                                                    OVERALL STIFFNESS OF PRODUCT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0E8821CC-3EA1-4381-A3CA-BA020F4564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168" y="659359"/>
            <a:ext cx="1585912" cy="792956"/>
          </a:xfrm>
          <a:prstGeom prst="rect">
            <a:avLst/>
          </a:prstGeom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2AFD2DA8-FDBA-9412-33CC-8CF1661039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333" y="659359"/>
            <a:ext cx="1585912" cy="792956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15B45B75-C30E-A9D0-DE3F-BC93906B07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175" y="659359"/>
            <a:ext cx="1585912" cy="792956"/>
          </a:xfrm>
          <a:prstGeom prst="rect">
            <a:avLst/>
          </a:prstGeom>
        </p:spPr>
      </p:pic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E46CDB3B-07C3-910D-C2A0-86792F1556E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039" y="659359"/>
            <a:ext cx="1585912" cy="79295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346E0D2-5453-8D62-B4C2-B3068D00189F}"/>
              </a:ext>
            </a:extLst>
          </p:cNvPr>
          <p:cNvSpPr/>
          <p:nvPr/>
        </p:nvSpPr>
        <p:spPr>
          <a:xfrm>
            <a:off x="8845551" y="2371724"/>
            <a:ext cx="2871788" cy="2943227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19515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67344-F103-4805-A0D8-BA09EDA7C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26D36B4C-3B38-4102-8A2F-64A07A64C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279" y="2374569"/>
            <a:ext cx="6588967" cy="3116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F5FC1D-9B18-4969-81CB-F7C5451A3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743" y="2754700"/>
            <a:ext cx="2827567" cy="235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34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2CC8E-E343-49B1-992F-F272091C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BOA SISTEM LEKI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F401496-2995-4CC4-8F8E-2A9C59085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Oblikuje se prema ruci</a:t>
            </a:r>
          </a:p>
          <a:p>
            <a:r>
              <a:rPr lang="pt-BR" dirty="0"/>
              <a:t>Veća udobnost</a:t>
            </a:r>
          </a:p>
          <a:p>
            <a:r>
              <a:rPr lang="pt-BR" dirty="0"/>
              <a:t>Kao “druga” koža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EC08B-35AA-4EA3-AE1E-0433FB7FE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340" y="0"/>
            <a:ext cx="4214660" cy="4273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35A9F-F657-4D5E-BFE8-FE41E81BE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347" y="3448233"/>
            <a:ext cx="3832993" cy="340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48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4024</TotalTime>
  <Words>336</Words>
  <Application>Microsoft Office PowerPoint</Application>
  <PresentationFormat>Widescreen</PresentationFormat>
  <Paragraphs>99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Arial Narrow</vt:lpstr>
      <vt:lpstr>Calibri</vt:lpstr>
      <vt:lpstr>Calibri Light</vt:lpstr>
      <vt:lpstr>MarkPro</vt:lpstr>
      <vt:lpstr>MarkPro-Bold</vt:lpstr>
      <vt:lpstr>MarkPro-Heavy</vt:lpstr>
      <vt:lpstr>Officeova tema</vt:lpstr>
      <vt:lpstr>NOVITETI SKIJAŠKE OPREME - BOA SISTEM - </vt:lpstr>
      <vt:lpstr>CILJ PREDAVANJA</vt:lpstr>
      <vt:lpstr>BOA SISTEM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BOA SISTEM LEKI</vt:lpstr>
      <vt:lpstr>RAZVOJ ALPSKOG PROGRAMA BOA®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boa® fit system.</vt:lpstr>
      <vt:lpstr>PowerPoint Presentation</vt:lpstr>
      <vt:lpstr>VACUUM</vt:lpstr>
      <vt:lpstr>Zone Fit</vt:lpstr>
      <vt:lpstr>  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Marko Grandovec</dc:creator>
  <cp:lastModifiedBy>Пребег Горан</cp:lastModifiedBy>
  <cp:revision>51</cp:revision>
  <dcterms:created xsi:type="dcterms:W3CDTF">2022-08-30T09:13:50Z</dcterms:created>
  <dcterms:modified xsi:type="dcterms:W3CDTF">2023-12-02T11:55:01Z</dcterms:modified>
</cp:coreProperties>
</file>